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71" r:id="rId2"/>
    <p:sldId id="265" r:id="rId3"/>
    <p:sldId id="274" r:id="rId4"/>
    <p:sldId id="276" r:id="rId5"/>
    <p:sldId id="26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9" r:id="rId28"/>
    <p:sldId id="300" r:id="rId29"/>
    <p:sldId id="301" r:id="rId30"/>
    <p:sldId id="302" r:id="rId31"/>
    <p:sldId id="273" r:id="rId32"/>
  </p:sldIdLst>
  <p:sldSz cx="10691813" cy="7559675"/>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8" autoAdjust="0"/>
    <p:restoredTop sz="94660"/>
  </p:normalViewPr>
  <p:slideViewPr>
    <p:cSldViewPr showGuides="1">
      <p:cViewPr varScale="1">
        <p:scale>
          <a:sx n="115" d="100"/>
          <a:sy n="115" d="100"/>
        </p:scale>
        <p:origin x="918" y="114"/>
      </p:cViewPr>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121" d="100"/>
          <a:sy n="121" d="100"/>
        </p:scale>
        <p:origin x="4938"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77361C1-FD8F-443E-B75D-2CB254C27E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34DB69C3-06D1-4DED-95D4-1BA91AB777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5AD270-ED71-4AEC-AF00-7BBBE490E881}" type="datetimeFigureOut">
              <a:rPr lang="de-DE" smtClean="0"/>
              <a:t>28.04.2026</a:t>
            </a:fld>
            <a:endParaRPr lang="de-DE"/>
          </a:p>
        </p:txBody>
      </p:sp>
      <p:sp>
        <p:nvSpPr>
          <p:cNvPr id="4" name="Fußzeilenplatzhalter 3">
            <a:extLst>
              <a:ext uri="{FF2B5EF4-FFF2-40B4-BE49-F238E27FC236}">
                <a16:creationId xmlns:a16="http://schemas.microsoft.com/office/drawing/2014/main" id="{B289FBD6-5A42-4C23-9AB1-DA7D9C1C3E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5159D94A-48A4-4649-A224-6593DADECE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98F22F-8832-4A21-9C66-DC915D63FA16}" type="slidenum">
              <a:rPr lang="de-DE" smtClean="0"/>
              <a:t>‹Nr.›</a:t>
            </a:fld>
            <a:endParaRPr lang="de-DE"/>
          </a:p>
        </p:txBody>
      </p:sp>
    </p:spTree>
    <p:extLst>
      <p:ext uri="{BB962C8B-B14F-4D97-AF65-F5344CB8AC3E}">
        <p14:creationId xmlns:p14="http://schemas.microsoft.com/office/powerpoint/2010/main" val="513884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7A2E5-D0FB-4810-ABA7-54CB9BA6E875}" type="datetimeFigureOut">
              <a:rPr lang="de-DE" smtClean="0"/>
              <a:t>28.04.2026</a:t>
            </a:fld>
            <a:endParaRPr lang="de-DE"/>
          </a:p>
        </p:txBody>
      </p:sp>
      <p:sp>
        <p:nvSpPr>
          <p:cNvPr id="4" name="Folienbildplatzhalt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30FF3-308F-4956-9A59-900071F70104}" type="slidenum">
              <a:rPr lang="de-DE" smtClean="0"/>
              <a:t>‹Nr.›</a:t>
            </a:fld>
            <a:endParaRPr lang="de-DE"/>
          </a:p>
        </p:txBody>
      </p:sp>
    </p:spTree>
    <p:extLst>
      <p:ext uri="{BB962C8B-B14F-4D97-AF65-F5344CB8AC3E}">
        <p14:creationId xmlns:p14="http://schemas.microsoft.com/office/powerpoint/2010/main" val="2094988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B66299-ECF8-44E2-B398-4B4CFAD18F2E}"/>
              </a:ext>
            </a:extLst>
          </p:cNvPr>
          <p:cNvSpPr>
            <a:spLocks noGrp="1"/>
          </p:cNvSpPr>
          <p:nvPr>
            <p:ph type="ctrTitle"/>
          </p:nvPr>
        </p:nvSpPr>
        <p:spPr>
          <a:xfrm>
            <a:off x="1223135" y="2475181"/>
            <a:ext cx="7099171" cy="1547009"/>
          </a:xfrm>
        </p:spPr>
        <p:txBody>
          <a:bodyPr anchor="t"/>
          <a:lstStyle>
            <a:lvl1pPr algn="l">
              <a:defRPr sz="3200">
                <a:solidFill>
                  <a:schemeClr val="tx1"/>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E6BD807C-35D5-457B-8B1E-38BC96F7453B}"/>
              </a:ext>
            </a:extLst>
          </p:cNvPr>
          <p:cNvSpPr>
            <a:spLocks noGrp="1"/>
          </p:cNvSpPr>
          <p:nvPr>
            <p:ph type="subTitle" idx="1"/>
          </p:nvPr>
        </p:nvSpPr>
        <p:spPr>
          <a:xfrm>
            <a:off x="1223135" y="4152939"/>
            <a:ext cx="7111103" cy="1013448"/>
          </a:xfrm>
        </p:spPr>
        <p:txBody>
          <a:bodyPr anchor="t"/>
          <a:lstStyle>
            <a:lvl1pPr marL="0" indent="0" algn="l">
              <a:buNone/>
              <a:defRPr sz="2000">
                <a:solidFill>
                  <a:schemeClr val="tx1"/>
                </a:solidFill>
              </a:defRPr>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de-DE"/>
              <a:t>Master-Untertitelformat bearbeiten</a:t>
            </a:r>
            <a:endParaRPr lang="de-DE" dirty="0"/>
          </a:p>
        </p:txBody>
      </p:sp>
      <p:sp>
        <p:nvSpPr>
          <p:cNvPr id="43" name="Freihandform: Form 42">
            <a:extLst>
              <a:ext uri="{FF2B5EF4-FFF2-40B4-BE49-F238E27FC236}">
                <a16:creationId xmlns:a16="http://schemas.microsoft.com/office/drawing/2014/main" id="{41919716-A244-4B78-A295-8473FE011C77}"/>
              </a:ext>
            </a:extLst>
          </p:cNvPr>
          <p:cNvSpPr/>
          <p:nvPr/>
        </p:nvSpPr>
        <p:spPr>
          <a:xfrm>
            <a:off x="0" y="5166387"/>
            <a:ext cx="10691812" cy="2393288"/>
          </a:xfrm>
          <a:custGeom>
            <a:avLst/>
            <a:gdLst>
              <a:gd name="connsiteX0" fmla="*/ 10691812 w 10691812"/>
              <a:gd name="connsiteY0" fmla="*/ 0 h 2393288"/>
              <a:gd name="connsiteX1" fmla="*/ 10691812 w 10691812"/>
              <a:gd name="connsiteY1" fmla="*/ 2393288 h 2393288"/>
              <a:gd name="connsiteX2" fmla="*/ 0 w 10691812"/>
              <a:gd name="connsiteY2" fmla="*/ 2393288 h 2393288"/>
              <a:gd name="connsiteX3" fmla="*/ 0 w 10691812"/>
              <a:gd name="connsiteY3" fmla="*/ 685499 h 2393288"/>
              <a:gd name="connsiteX4" fmla="*/ 22057 w 10691812"/>
              <a:gd name="connsiteY4" fmla="*/ 683110 h 2393288"/>
              <a:gd name="connsiteX5" fmla="*/ 5345907 w 10691812"/>
              <a:gd name="connsiteY5" fmla="*/ 219651 h 2393288"/>
              <a:gd name="connsiteX6" fmla="*/ 10668716 w 10691812"/>
              <a:gd name="connsiteY6" fmla="*/ 571 h 239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1812" h="2393288">
                <a:moveTo>
                  <a:pt x="10691812" y="0"/>
                </a:moveTo>
                <a:lnTo>
                  <a:pt x="10691812" y="2393288"/>
                </a:lnTo>
                <a:lnTo>
                  <a:pt x="0" y="2393288"/>
                </a:lnTo>
                <a:lnTo>
                  <a:pt x="0" y="685499"/>
                </a:lnTo>
                <a:lnTo>
                  <a:pt x="22057" y="683110"/>
                </a:lnTo>
                <a:cubicBezTo>
                  <a:pt x="608935" y="619932"/>
                  <a:pt x="3097006" y="358542"/>
                  <a:pt x="5345907" y="219651"/>
                </a:cubicBezTo>
                <a:cubicBezTo>
                  <a:pt x="7572587" y="82984"/>
                  <a:pt x="10077323" y="15345"/>
                  <a:pt x="10668716" y="571"/>
                </a:cubicBezTo>
                <a:close/>
              </a:path>
            </a:pathLst>
          </a:custGeom>
          <a:solidFill>
            <a:srgbClr val="0CA0D9"/>
          </a:solidFill>
          <a:ln w="12696" cap="flat">
            <a:noFill/>
            <a:prstDash val="solid"/>
            <a:miter/>
          </a:ln>
        </p:spPr>
        <p:txBody>
          <a:bodyPr rtlCol="0" anchor="ctr"/>
          <a:lstStyle/>
          <a:p>
            <a:endParaRPr lang="de-DE"/>
          </a:p>
        </p:txBody>
      </p:sp>
      <p:sp>
        <p:nvSpPr>
          <p:cNvPr id="49" name="Freihandform: Form 48">
            <a:extLst>
              <a:ext uri="{FF2B5EF4-FFF2-40B4-BE49-F238E27FC236}">
                <a16:creationId xmlns:a16="http://schemas.microsoft.com/office/drawing/2014/main" id="{24B17A13-4B06-4E37-9B8E-A99CB6612092}"/>
              </a:ext>
            </a:extLst>
          </p:cNvPr>
          <p:cNvSpPr/>
          <p:nvPr userDrawn="1"/>
        </p:nvSpPr>
        <p:spPr>
          <a:xfrm>
            <a:off x="0" y="6266731"/>
            <a:ext cx="10691812" cy="1292944"/>
          </a:xfrm>
          <a:custGeom>
            <a:avLst/>
            <a:gdLst>
              <a:gd name="connsiteX0" fmla="*/ 0 w 10691812"/>
              <a:gd name="connsiteY0" fmla="*/ 0 h 1292944"/>
              <a:gd name="connsiteX1" fmla="*/ 21830 w 10691812"/>
              <a:gd name="connsiteY1" fmla="*/ 401 h 1292944"/>
              <a:gd name="connsiteX2" fmla="*/ 5345906 w 10691812"/>
              <a:gd name="connsiteY2" fmla="*/ 165662 h 1292944"/>
              <a:gd name="connsiteX3" fmla="*/ 10669756 w 10691812"/>
              <a:gd name="connsiteY3" fmla="*/ 514484 h 1292944"/>
              <a:gd name="connsiteX4" fmla="*/ 10691812 w 10691812"/>
              <a:gd name="connsiteY4" fmla="*/ 516283 h 1292944"/>
              <a:gd name="connsiteX5" fmla="*/ 10691812 w 10691812"/>
              <a:gd name="connsiteY5" fmla="*/ 1292944 h 1292944"/>
              <a:gd name="connsiteX6" fmla="*/ 0 w 10691812"/>
              <a:gd name="connsiteY6" fmla="*/ 1292944 h 129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1812" h="1292944">
                <a:moveTo>
                  <a:pt x="0" y="0"/>
                </a:moveTo>
                <a:lnTo>
                  <a:pt x="21830" y="401"/>
                </a:lnTo>
                <a:cubicBezTo>
                  <a:pt x="613240" y="11495"/>
                  <a:pt x="3118116" y="62328"/>
                  <a:pt x="5345906" y="165662"/>
                </a:cubicBezTo>
                <a:cubicBezTo>
                  <a:pt x="7594809" y="270107"/>
                  <a:pt x="10082878" y="466914"/>
                  <a:pt x="10669756" y="514484"/>
                </a:cubicBezTo>
                <a:lnTo>
                  <a:pt x="10691812" y="516283"/>
                </a:lnTo>
                <a:lnTo>
                  <a:pt x="10691812" y="1292944"/>
                </a:lnTo>
                <a:lnTo>
                  <a:pt x="0" y="1292944"/>
                </a:lnTo>
                <a:close/>
              </a:path>
            </a:pathLst>
          </a:custGeom>
          <a:solidFill>
            <a:srgbClr val="005E90"/>
          </a:solidFill>
          <a:ln w="12696" cap="flat">
            <a:noFill/>
            <a:prstDash val="solid"/>
            <a:miter/>
          </a:ln>
        </p:spPr>
        <p:txBody>
          <a:bodyPr rtlCol="0" anchor="ctr"/>
          <a:lstStyle/>
          <a:p>
            <a:endParaRPr lang="de-DE"/>
          </a:p>
        </p:txBody>
      </p:sp>
      <p:sp>
        <p:nvSpPr>
          <p:cNvPr id="51" name="Freihandform: Form 50">
            <a:extLst>
              <a:ext uri="{FF2B5EF4-FFF2-40B4-BE49-F238E27FC236}">
                <a16:creationId xmlns:a16="http://schemas.microsoft.com/office/drawing/2014/main" id="{0894267A-40DC-4CA9-82A3-EEC28AB137E4}"/>
              </a:ext>
            </a:extLst>
          </p:cNvPr>
          <p:cNvSpPr/>
          <p:nvPr/>
        </p:nvSpPr>
        <p:spPr>
          <a:xfrm>
            <a:off x="1" y="5635262"/>
            <a:ext cx="10691811" cy="384735"/>
          </a:xfrm>
          <a:custGeom>
            <a:avLst/>
            <a:gdLst>
              <a:gd name="connsiteX0" fmla="*/ 10691811 w 10691811"/>
              <a:gd name="connsiteY0" fmla="*/ 0 h 384735"/>
              <a:gd name="connsiteX1" fmla="*/ 10691811 w 10691811"/>
              <a:gd name="connsiteY1" fmla="*/ 18694 h 384735"/>
              <a:gd name="connsiteX2" fmla="*/ 10656647 w 10691811"/>
              <a:gd name="connsiteY2" fmla="*/ 19137 h 384735"/>
              <a:gd name="connsiteX3" fmla="*/ 5344636 w 10691811"/>
              <a:gd name="connsiteY3" fmla="*/ 136811 h 384735"/>
              <a:gd name="connsiteX4" fmla="*/ 31585 w 10691811"/>
              <a:gd name="connsiteY4" fmla="*/ 382940 h 384735"/>
              <a:gd name="connsiteX5" fmla="*/ 0 w 10691811"/>
              <a:gd name="connsiteY5" fmla="*/ 384735 h 384735"/>
              <a:gd name="connsiteX6" fmla="*/ 0 w 10691811"/>
              <a:gd name="connsiteY6" fmla="*/ 365577 h 384735"/>
              <a:gd name="connsiteX7" fmla="*/ 30369 w 10691811"/>
              <a:gd name="connsiteY7" fmla="*/ 363841 h 384735"/>
              <a:gd name="connsiteX8" fmla="*/ 5344636 w 10691811"/>
              <a:gd name="connsiteY8" fmla="*/ 117763 h 384735"/>
              <a:gd name="connsiteX9" fmla="*/ 10657011 w 10691811"/>
              <a:gd name="connsiteY9" fmla="*/ 505 h 38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1811" h="384735">
                <a:moveTo>
                  <a:pt x="10691811" y="0"/>
                </a:moveTo>
                <a:lnTo>
                  <a:pt x="10691811" y="18694"/>
                </a:lnTo>
                <a:lnTo>
                  <a:pt x="10656647" y="19137"/>
                </a:lnTo>
                <a:cubicBezTo>
                  <a:pt x="10046330" y="27088"/>
                  <a:pt x="7545761" y="63477"/>
                  <a:pt x="5344636" y="136811"/>
                </a:cubicBezTo>
                <a:cubicBezTo>
                  <a:pt x="3121290" y="210144"/>
                  <a:pt x="637386" y="348617"/>
                  <a:pt x="31585" y="382940"/>
                </a:cubicBezTo>
                <a:lnTo>
                  <a:pt x="0" y="384735"/>
                </a:lnTo>
                <a:lnTo>
                  <a:pt x="0" y="365577"/>
                </a:lnTo>
                <a:lnTo>
                  <a:pt x="30369" y="363841"/>
                </a:lnTo>
                <a:cubicBezTo>
                  <a:pt x="636415" y="329292"/>
                  <a:pt x="3121290" y="189986"/>
                  <a:pt x="5344636" y="117763"/>
                </a:cubicBezTo>
                <a:cubicBezTo>
                  <a:pt x="7545761" y="45541"/>
                  <a:pt x="10047303" y="9290"/>
                  <a:pt x="10657011" y="505"/>
                </a:cubicBezTo>
                <a:close/>
              </a:path>
            </a:pathLst>
          </a:custGeom>
          <a:solidFill>
            <a:srgbClr val="95D5E1"/>
          </a:solidFill>
          <a:ln w="12696" cap="flat">
            <a:noFill/>
            <a:prstDash val="solid"/>
            <a:miter/>
          </a:ln>
        </p:spPr>
        <p:txBody>
          <a:bodyPr rtlCol="0" anchor="ctr"/>
          <a:lstStyle/>
          <a:p>
            <a:endParaRPr lang="de-DE"/>
          </a:p>
        </p:txBody>
      </p:sp>
      <p:sp>
        <p:nvSpPr>
          <p:cNvPr id="53" name="Freihandform: Form 52">
            <a:extLst>
              <a:ext uri="{FF2B5EF4-FFF2-40B4-BE49-F238E27FC236}">
                <a16:creationId xmlns:a16="http://schemas.microsoft.com/office/drawing/2014/main" id="{3104C4E7-FEE9-49BF-96C2-0D27FF2C1189}"/>
              </a:ext>
            </a:extLst>
          </p:cNvPr>
          <p:cNvSpPr/>
          <p:nvPr/>
        </p:nvSpPr>
        <p:spPr>
          <a:xfrm>
            <a:off x="0" y="5603780"/>
            <a:ext cx="10691812" cy="811698"/>
          </a:xfrm>
          <a:custGeom>
            <a:avLst/>
            <a:gdLst>
              <a:gd name="connsiteX0" fmla="*/ 0 w 10691812"/>
              <a:gd name="connsiteY0" fmla="*/ 0 h 811698"/>
              <a:gd name="connsiteX1" fmla="*/ 31411 w 10691812"/>
              <a:gd name="connsiteY1" fmla="*/ 907 h 811698"/>
              <a:gd name="connsiteX2" fmla="*/ 5344636 w 10691812"/>
              <a:gd name="connsiteY2" fmla="*/ 254641 h 811698"/>
              <a:gd name="connsiteX3" fmla="*/ 10659267 w 10691812"/>
              <a:gd name="connsiteY3" fmla="*/ 788429 h 811698"/>
              <a:gd name="connsiteX4" fmla="*/ 10691812 w 10691812"/>
              <a:gd name="connsiteY4" fmla="*/ 792491 h 811698"/>
              <a:gd name="connsiteX5" fmla="*/ 10691812 w 10691812"/>
              <a:gd name="connsiteY5" fmla="*/ 811698 h 811698"/>
              <a:gd name="connsiteX6" fmla="*/ 10657634 w 10691812"/>
              <a:gd name="connsiteY6" fmla="*/ 807425 h 811698"/>
              <a:gd name="connsiteX7" fmla="*/ 5343367 w 10691812"/>
              <a:gd name="connsiteY7" fmla="*/ 273689 h 811698"/>
              <a:gd name="connsiteX8" fmla="*/ 31409 w 10691812"/>
              <a:gd name="connsiteY8" fmla="*/ 19591 h 811698"/>
              <a:gd name="connsiteX9" fmla="*/ 0 w 10691812"/>
              <a:gd name="connsiteY9" fmla="*/ 18731 h 81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1812" h="811698">
                <a:moveTo>
                  <a:pt x="0" y="0"/>
                </a:moveTo>
                <a:lnTo>
                  <a:pt x="31411" y="907"/>
                </a:lnTo>
                <a:cubicBezTo>
                  <a:pt x="641970" y="18807"/>
                  <a:pt x="3143513" y="96863"/>
                  <a:pt x="5344636" y="254641"/>
                </a:cubicBezTo>
                <a:cubicBezTo>
                  <a:pt x="7567983" y="413532"/>
                  <a:pt x="10053830" y="713394"/>
                  <a:pt x="10659267" y="788429"/>
                </a:cubicBezTo>
                <a:lnTo>
                  <a:pt x="10691812" y="792491"/>
                </a:lnTo>
                <a:lnTo>
                  <a:pt x="10691812" y="811698"/>
                </a:lnTo>
                <a:lnTo>
                  <a:pt x="10657634" y="807425"/>
                </a:lnTo>
                <a:cubicBezTo>
                  <a:pt x="10051588" y="732164"/>
                  <a:pt x="7566713" y="431467"/>
                  <a:pt x="5343367" y="273689"/>
                </a:cubicBezTo>
                <a:cubicBezTo>
                  <a:pt x="3143354" y="115910"/>
                  <a:pt x="641951" y="36882"/>
                  <a:pt x="31409" y="19591"/>
                </a:cubicBezTo>
                <a:lnTo>
                  <a:pt x="0" y="18731"/>
                </a:lnTo>
                <a:close/>
              </a:path>
            </a:pathLst>
          </a:custGeom>
          <a:solidFill>
            <a:srgbClr val="F2B700"/>
          </a:solidFill>
          <a:ln w="12696" cap="flat">
            <a:noFill/>
            <a:prstDash val="solid"/>
            <a:miter/>
          </a:ln>
        </p:spPr>
        <p:txBody>
          <a:bodyPr rtlCol="0" anchor="ctr"/>
          <a:lstStyle/>
          <a:p>
            <a:endParaRPr lang="de-DE"/>
          </a:p>
        </p:txBody>
      </p:sp>
      <p:sp>
        <p:nvSpPr>
          <p:cNvPr id="55" name="Freihandform: Form 54">
            <a:extLst>
              <a:ext uri="{FF2B5EF4-FFF2-40B4-BE49-F238E27FC236}">
                <a16:creationId xmlns:a16="http://schemas.microsoft.com/office/drawing/2014/main" id="{D1AC2CAF-0755-4242-AD36-416784D12B85}"/>
              </a:ext>
            </a:extLst>
          </p:cNvPr>
          <p:cNvSpPr/>
          <p:nvPr/>
        </p:nvSpPr>
        <p:spPr>
          <a:xfrm>
            <a:off x="0" y="5501712"/>
            <a:ext cx="10691812" cy="407580"/>
          </a:xfrm>
          <a:custGeom>
            <a:avLst/>
            <a:gdLst>
              <a:gd name="connsiteX0" fmla="*/ 0 w 10691812"/>
              <a:gd name="connsiteY0" fmla="*/ 0 h 407580"/>
              <a:gd name="connsiteX1" fmla="*/ 31411 w 10691812"/>
              <a:gd name="connsiteY1" fmla="*/ 423 h 407580"/>
              <a:gd name="connsiteX2" fmla="*/ 5344637 w 10691812"/>
              <a:gd name="connsiteY2" fmla="*/ 125597 h 407580"/>
              <a:gd name="connsiteX3" fmla="*/ 10658903 w 10691812"/>
              <a:gd name="connsiteY3" fmla="*/ 387734 h 407580"/>
              <a:gd name="connsiteX4" fmla="*/ 10691812 w 10691812"/>
              <a:gd name="connsiteY4" fmla="*/ 389726 h 407580"/>
              <a:gd name="connsiteX5" fmla="*/ 10691812 w 10691812"/>
              <a:gd name="connsiteY5" fmla="*/ 407580 h 407580"/>
              <a:gd name="connsiteX6" fmla="*/ 10657636 w 10691812"/>
              <a:gd name="connsiteY6" fmla="*/ 405512 h 407580"/>
              <a:gd name="connsiteX7" fmla="*/ 5344637 w 10691812"/>
              <a:gd name="connsiteY7" fmla="*/ 143375 h 407580"/>
              <a:gd name="connsiteX8" fmla="*/ 31411 w 10691812"/>
              <a:gd name="connsiteY8" fmla="*/ 19468 h 407580"/>
              <a:gd name="connsiteX9" fmla="*/ 0 w 10691812"/>
              <a:gd name="connsiteY9" fmla="*/ 19046 h 40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1812" h="407580">
                <a:moveTo>
                  <a:pt x="0" y="0"/>
                </a:moveTo>
                <a:lnTo>
                  <a:pt x="31411" y="423"/>
                </a:lnTo>
                <a:cubicBezTo>
                  <a:pt x="641970" y="8930"/>
                  <a:pt x="3143512" y="47818"/>
                  <a:pt x="5344637" y="125597"/>
                </a:cubicBezTo>
                <a:cubicBezTo>
                  <a:pt x="7567983" y="203375"/>
                  <a:pt x="10052858" y="351154"/>
                  <a:pt x="10658903" y="387734"/>
                </a:cubicBezTo>
                <a:lnTo>
                  <a:pt x="10691812" y="389726"/>
                </a:lnTo>
                <a:lnTo>
                  <a:pt x="10691812" y="407580"/>
                </a:lnTo>
                <a:lnTo>
                  <a:pt x="10657636" y="405512"/>
                </a:lnTo>
                <a:cubicBezTo>
                  <a:pt x="10051608" y="368932"/>
                  <a:pt x="7566872" y="221153"/>
                  <a:pt x="5344637" y="143375"/>
                </a:cubicBezTo>
                <a:cubicBezTo>
                  <a:pt x="3143512" y="66708"/>
                  <a:pt x="641970" y="27958"/>
                  <a:pt x="31411" y="19468"/>
                </a:cubicBezTo>
                <a:lnTo>
                  <a:pt x="0" y="19046"/>
                </a:lnTo>
                <a:close/>
              </a:path>
            </a:pathLst>
          </a:custGeom>
          <a:solidFill>
            <a:srgbClr val="AA192B"/>
          </a:solidFill>
          <a:ln w="12696" cap="flat">
            <a:noFill/>
            <a:prstDash val="solid"/>
            <a:miter/>
          </a:ln>
        </p:spPr>
        <p:txBody>
          <a:bodyPr rtlCol="0" anchor="ctr"/>
          <a:lstStyle/>
          <a:p>
            <a:endParaRPr lang="de-DE"/>
          </a:p>
        </p:txBody>
      </p:sp>
      <p:pic>
        <p:nvPicPr>
          <p:cNvPr id="11" name="Grafik 10">
            <a:extLst>
              <a:ext uri="{FF2B5EF4-FFF2-40B4-BE49-F238E27FC236}">
                <a16:creationId xmlns:a16="http://schemas.microsoft.com/office/drawing/2014/main" id="{0CBCC22F-3310-4ABB-AB32-B32F592D05E8}"/>
              </a:ext>
              <a:ext uri="{C183D7F6-B498-43B3-948B-1728B52AA6E4}">
                <adec:decorative xmlns:adec="http://schemas.microsoft.com/office/drawing/2017/decorative" val="1"/>
              </a:ext>
            </a:extLst>
          </p:cNvPr>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2000" y="467995"/>
            <a:ext cx="1791461" cy="1120140"/>
          </a:xfrm>
          <a:prstGeom prst="rect">
            <a:avLst/>
          </a:prstGeom>
        </p:spPr>
      </p:pic>
    </p:spTree>
    <p:extLst>
      <p:ext uri="{BB962C8B-B14F-4D97-AF65-F5344CB8AC3E}">
        <p14:creationId xmlns:p14="http://schemas.microsoft.com/office/powerpoint/2010/main" val="3360417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2" name="Bildplatzhalter 6">
            <a:extLst>
              <a:ext uri="{FF2B5EF4-FFF2-40B4-BE49-F238E27FC236}">
                <a16:creationId xmlns:a16="http://schemas.microsoft.com/office/drawing/2014/main" id="{80B0B724-74E1-41DB-BD36-964D5B5B11BC}"/>
              </a:ext>
            </a:extLst>
          </p:cNvPr>
          <p:cNvSpPr>
            <a:spLocks noGrp="1"/>
          </p:cNvSpPr>
          <p:nvPr>
            <p:ph type="pic" sz="quarter" idx="12"/>
          </p:nvPr>
        </p:nvSpPr>
        <p:spPr>
          <a:xfrm>
            <a:off x="0" y="2"/>
            <a:ext cx="10691813" cy="6300000"/>
          </a:xfrm>
          <a:solidFill>
            <a:schemeClr val="bg1">
              <a:lumMod val="75000"/>
            </a:schemeClr>
          </a:solidFill>
        </p:spPr>
        <p:txBody>
          <a:bodyPr anchor="ctr"/>
          <a:lstStyle>
            <a:lvl1pPr marL="0" indent="0" algn="ctr">
              <a:buFont typeface="Arial" panose="020B0604020202020204" pitchFamily="34" charset="0"/>
              <a:buNone/>
              <a:defRPr sz="1052">
                <a:solidFill>
                  <a:schemeClr val="bg1">
                    <a:lumMod val="50000"/>
                  </a:schemeClr>
                </a:solidFill>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CE4CCA1A-E770-44F4-8710-7CF786EEAD60}"/>
              </a:ext>
            </a:extLst>
          </p:cNvPr>
          <p:cNvSpPr>
            <a:spLocks noGrp="1"/>
          </p:cNvSpPr>
          <p:nvPr>
            <p:ph type="ftr" sz="quarter" idx="13"/>
          </p:nvPr>
        </p:nvSpPr>
        <p:spPr/>
        <p:txBody>
          <a:bodyPr/>
          <a:lstStyle/>
          <a:p>
            <a:r>
              <a:rPr lang="de-DE"/>
              <a:t>Einzeiliger Text möglich, z. B. Titel Präsentation · Institution · xyz (Eingabe über Menü „Einfügen&gt;Kopf- und Fußzeile“)</a:t>
            </a:r>
            <a:endParaRPr lang="de-DE" dirty="0"/>
          </a:p>
        </p:txBody>
      </p:sp>
      <p:sp>
        <p:nvSpPr>
          <p:cNvPr id="13" name="Textplatzhalter 6">
            <a:extLst>
              <a:ext uri="{FF2B5EF4-FFF2-40B4-BE49-F238E27FC236}">
                <a16:creationId xmlns:a16="http://schemas.microsoft.com/office/drawing/2014/main" id="{7869E8DE-07EB-490F-90D2-120E3FFD5DE9}"/>
              </a:ext>
            </a:extLst>
          </p:cNvPr>
          <p:cNvSpPr>
            <a:spLocks noGrp="1"/>
          </p:cNvSpPr>
          <p:nvPr>
            <p:ph type="body" sz="quarter" idx="14" hasCustomPrompt="1"/>
          </p:nvPr>
        </p:nvSpPr>
        <p:spPr>
          <a:xfrm>
            <a:off x="593726" y="6349561"/>
            <a:ext cx="9504362" cy="245119"/>
          </a:xfrm>
        </p:spPr>
        <p:txBody>
          <a:bodyPr/>
          <a:lstStyle>
            <a:lvl1pPr algn="r">
              <a:defRPr sz="1100"/>
            </a:lvl1pPr>
          </a:lstStyle>
          <a:p>
            <a:pPr lvl="0"/>
            <a:r>
              <a:rPr lang="de-DE" dirty="0"/>
              <a:t>Bildunterschrift</a:t>
            </a:r>
          </a:p>
        </p:txBody>
      </p:sp>
    </p:spTree>
    <p:extLst>
      <p:ext uri="{BB962C8B-B14F-4D97-AF65-F5344CB8AC3E}">
        <p14:creationId xmlns:p14="http://schemas.microsoft.com/office/powerpoint/2010/main" val="3329580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e">
    <p:spTree>
      <p:nvGrpSpPr>
        <p:cNvPr id="1" name=""/>
        <p:cNvGrpSpPr/>
        <p:nvPr/>
      </p:nvGrpSpPr>
      <p:grpSpPr>
        <a:xfrm>
          <a:off x="0" y="0"/>
          <a:ext cx="0" cy="0"/>
          <a:chOff x="0" y="0"/>
          <a:chExt cx="0" cy="0"/>
        </a:xfrm>
      </p:grpSpPr>
      <p:sp>
        <p:nvSpPr>
          <p:cNvPr id="48" name="Freihandform: Form 47">
            <a:extLst>
              <a:ext uri="{FF2B5EF4-FFF2-40B4-BE49-F238E27FC236}">
                <a16:creationId xmlns:a16="http://schemas.microsoft.com/office/drawing/2014/main" id="{A4126A92-F7E8-41DF-8341-47C0BB774E43}"/>
              </a:ext>
            </a:extLst>
          </p:cNvPr>
          <p:cNvSpPr/>
          <p:nvPr userDrawn="1"/>
        </p:nvSpPr>
        <p:spPr>
          <a:xfrm>
            <a:off x="1" y="2537922"/>
            <a:ext cx="10690087" cy="5021753"/>
          </a:xfrm>
          <a:custGeom>
            <a:avLst/>
            <a:gdLst>
              <a:gd name="connsiteX0" fmla="*/ 0 w 10690087"/>
              <a:gd name="connsiteY0" fmla="*/ 0 h 5021753"/>
              <a:gd name="connsiteX1" fmla="*/ 21828 w 10690087"/>
              <a:gd name="connsiteY1" fmla="*/ 539 h 5021753"/>
              <a:gd name="connsiteX2" fmla="*/ 5344636 w 10690087"/>
              <a:gd name="connsiteY2" fmla="*/ 220887 h 5021753"/>
              <a:gd name="connsiteX3" fmla="*/ 10668486 w 10690087"/>
              <a:gd name="connsiteY3" fmla="*/ 684346 h 5021753"/>
              <a:gd name="connsiteX4" fmla="*/ 10690087 w 10690087"/>
              <a:gd name="connsiteY4" fmla="*/ 686679 h 5021753"/>
              <a:gd name="connsiteX5" fmla="*/ 10690087 w 10690087"/>
              <a:gd name="connsiteY5" fmla="*/ 5021753 h 5021753"/>
              <a:gd name="connsiteX6" fmla="*/ 0 w 10690087"/>
              <a:gd name="connsiteY6" fmla="*/ 5021753 h 50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0087" h="5021753">
                <a:moveTo>
                  <a:pt x="0" y="0"/>
                </a:moveTo>
                <a:lnTo>
                  <a:pt x="21828" y="539"/>
                </a:lnTo>
                <a:cubicBezTo>
                  <a:pt x="613220" y="15331"/>
                  <a:pt x="3117957" y="83109"/>
                  <a:pt x="5344636" y="220887"/>
                </a:cubicBezTo>
                <a:cubicBezTo>
                  <a:pt x="7593538" y="359777"/>
                  <a:pt x="10081608" y="621168"/>
                  <a:pt x="10668486" y="684346"/>
                </a:cubicBezTo>
                <a:lnTo>
                  <a:pt x="10690087" y="686679"/>
                </a:lnTo>
                <a:lnTo>
                  <a:pt x="10690087" y="5021753"/>
                </a:lnTo>
                <a:lnTo>
                  <a:pt x="0" y="5021753"/>
                </a:lnTo>
                <a:close/>
              </a:path>
            </a:pathLst>
          </a:custGeom>
          <a:solidFill>
            <a:srgbClr val="005E90"/>
          </a:solidFill>
          <a:ln w="12696" cap="flat">
            <a:noFill/>
            <a:prstDash val="solid"/>
            <a:miter/>
          </a:ln>
        </p:spPr>
        <p:txBody>
          <a:bodyPr rtlCol="0" anchor="ctr"/>
          <a:lstStyle/>
          <a:p>
            <a:endParaRPr lang="de-DE"/>
          </a:p>
        </p:txBody>
      </p:sp>
      <p:sp>
        <p:nvSpPr>
          <p:cNvPr id="50" name="Freihandform: Form 49">
            <a:extLst>
              <a:ext uri="{FF2B5EF4-FFF2-40B4-BE49-F238E27FC236}">
                <a16:creationId xmlns:a16="http://schemas.microsoft.com/office/drawing/2014/main" id="{DB5BF16A-ED30-4BDE-BA9B-6E593C80B686}"/>
              </a:ext>
            </a:extLst>
          </p:cNvPr>
          <p:cNvSpPr/>
          <p:nvPr/>
        </p:nvSpPr>
        <p:spPr>
          <a:xfrm>
            <a:off x="0" y="2664537"/>
            <a:ext cx="10690088" cy="936173"/>
          </a:xfrm>
          <a:custGeom>
            <a:avLst/>
            <a:gdLst>
              <a:gd name="connsiteX0" fmla="*/ 0 w 10690088"/>
              <a:gd name="connsiteY0" fmla="*/ 0 h 936173"/>
              <a:gd name="connsiteX1" fmla="*/ 33950 w 10690088"/>
              <a:gd name="connsiteY1" fmla="*/ 1141 h 936173"/>
              <a:gd name="connsiteX2" fmla="*/ 5345908 w 10690088"/>
              <a:gd name="connsiteY2" fmla="*/ 294909 h 936173"/>
              <a:gd name="connsiteX3" fmla="*/ 10659323 w 10690088"/>
              <a:gd name="connsiteY3" fmla="*/ 913333 h 936173"/>
              <a:gd name="connsiteX4" fmla="*/ 10690088 w 10690088"/>
              <a:gd name="connsiteY4" fmla="*/ 917799 h 936173"/>
              <a:gd name="connsiteX5" fmla="*/ 10690088 w 10690088"/>
              <a:gd name="connsiteY5" fmla="*/ 936173 h 936173"/>
              <a:gd name="connsiteX6" fmla="*/ 10657692 w 10690088"/>
              <a:gd name="connsiteY6" fmla="*/ 931528 h 936173"/>
              <a:gd name="connsiteX7" fmla="*/ 5345908 w 10690088"/>
              <a:gd name="connsiteY7" fmla="*/ 312687 h 936173"/>
              <a:gd name="connsiteX8" fmla="*/ 33898 w 10690088"/>
              <a:gd name="connsiteY8" fmla="*/ 19822 h 936173"/>
              <a:gd name="connsiteX9" fmla="*/ 0 w 10690088"/>
              <a:gd name="connsiteY9" fmla="*/ 18724 h 93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0088" h="936173">
                <a:moveTo>
                  <a:pt x="0" y="0"/>
                </a:moveTo>
                <a:lnTo>
                  <a:pt x="33950" y="1141"/>
                </a:lnTo>
                <a:cubicBezTo>
                  <a:pt x="644492" y="21853"/>
                  <a:pt x="3145895" y="112686"/>
                  <a:pt x="5345908" y="294909"/>
                </a:cubicBezTo>
                <a:cubicBezTo>
                  <a:pt x="7569254" y="478244"/>
                  <a:pt x="10054129" y="825885"/>
                  <a:pt x="10659323" y="913333"/>
                </a:cubicBezTo>
                <a:lnTo>
                  <a:pt x="10690088" y="917799"/>
                </a:lnTo>
                <a:lnTo>
                  <a:pt x="10690088" y="936173"/>
                </a:lnTo>
                <a:lnTo>
                  <a:pt x="10657692" y="931528"/>
                </a:lnTo>
                <a:cubicBezTo>
                  <a:pt x="10051908" y="844913"/>
                  <a:pt x="7568143" y="497133"/>
                  <a:pt x="5345908" y="312687"/>
                </a:cubicBezTo>
                <a:cubicBezTo>
                  <a:pt x="3144784" y="131575"/>
                  <a:pt x="644214" y="39908"/>
                  <a:pt x="33898" y="19822"/>
                </a:cubicBezTo>
                <a:lnTo>
                  <a:pt x="0" y="18724"/>
                </a:lnTo>
                <a:close/>
              </a:path>
            </a:pathLst>
          </a:custGeom>
          <a:solidFill>
            <a:srgbClr val="95D5E1"/>
          </a:solidFill>
          <a:ln w="12696" cap="flat">
            <a:noFill/>
            <a:prstDash val="solid"/>
            <a:miter/>
          </a:ln>
        </p:spPr>
        <p:txBody>
          <a:bodyPr rtlCol="0" anchor="ctr"/>
          <a:lstStyle/>
          <a:p>
            <a:endParaRPr lang="de-DE"/>
          </a:p>
        </p:txBody>
      </p:sp>
      <p:sp>
        <p:nvSpPr>
          <p:cNvPr id="52" name="Freihandform: Form 51">
            <a:extLst>
              <a:ext uri="{FF2B5EF4-FFF2-40B4-BE49-F238E27FC236}">
                <a16:creationId xmlns:a16="http://schemas.microsoft.com/office/drawing/2014/main" id="{8058C2D5-1192-47DC-B26D-6538684BCF25}"/>
              </a:ext>
            </a:extLst>
          </p:cNvPr>
          <p:cNvSpPr/>
          <p:nvPr/>
        </p:nvSpPr>
        <p:spPr>
          <a:xfrm>
            <a:off x="1" y="2660096"/>
            <a:ext cx="10690087" cy="838070"/>
          </a:xfrm>
          <a:custGeom>
            <a:avLst/>
            <a:gdLst>
              <a:gd name="connsiteX0" fmla="*/ 10690087 w 10690087"/>
              <a:gd name="connsiteY0" fmla="*/ 0 h 838070"/>
              <a:gd name="connsiteX1" fmla="*/ 10690087 w 10690087"/>
              <a:gd name="connsiteY1" fmla="*/ 19374 h 838070"/>
              <a:gd name="connsiteX2" fmla="*/ 10657916 w 10690087"/>
              <a:gd name="connsiteY2" fmla="*/ 20339 h 838070"/>
              <a:gd name="connsiteX3" fmla="*/ 5345906 w 10690087"/>
              <a:gd name="connsiteY3" fmla="*/ 281572 h 838070"/>
              <a:gd name="connsiteX4" fmla="*/ 32855 w 10690087"/>
              <a:gd name="connsiteY4" fmla="*/ 833850 h 838070"/>
              <a:gd name="connsiteX5" fmla="*/ 0 w 10690087"/>
              <a:gd name="connsiteY5" fmla="*/ 838070 h 838070"/>
              <a:gd name="connsiteX6" fmla="*/ 0 w 10690087"/>
              <a:gd name="connsiteY6" fmla="*/ 818701 h 838070"/>
              <a:gd name="connsiteX7" fmla="*/ 30369 w 10690087"/>
              <a:gd name="connsiteY7" fmla="*/ 814802 h 838070"/>
              <a:gd name="connsiteX8" fmla="*/ 5344636 w 10690087"/>
              <a:gd name="connsiteY8" fmla="*/ 262524 h 838070"/>
              <a:gd name="connsiteX9" fmla="*/ 10657861 w 10690087"/>
              <a:gd name="connsiteY9" fmla="*/ 926 h 83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0087" h="838070">
                <a:moveTo>
                  <a:pt x="10690087" y="0"/>
                </a:moveTo>
                <a:lnTo>
                  <a:pt x="10690087" y="19374"/>
                </a:lnTo>
                <a:lnTo>
                  <a:pt x="10657916" y="20339"/>
                </a:lnTo>
                <a:cubicBezTo>
                  <a:pt x="10047600" y="38793"/>
                  <a:pt x="7547030" y="119349"/>
                  <a:pt x="5345906" y="281572"/>
                </a:cubicBezTo>
                <a:cubicBezTo>
                  <a:pt x="3122560" y="446018"/>
                  <a:pt x="638656" y="756298"/>
                  <a:pt x="32855" y="833850"/>
                </a:cubicBezTo>
                <a:lnTo>
                  <a:pt x="0" y="838070"/>
                </a:lnTo>
                <a:lnTo>
                  <a:pt x="0" y="818701"/>
                </a:lnTo>
                <a:lnTo>
                  <a:pt x="30369" y="814802"/>
                </a:lnTo>
                <a:cubicBezTo>
                  <a:pt x="636415" y="737250"/>
                  <a:pt x="3121290" y="426970"/>
                  <a:pt x="5344636" y="262524"/>
                </a:cubicBezTo>
                <a:cubicBezTo>
                  <a:pt x="7545761" y="100301"/>
                  <a:pt x="10047303" y="18773"/>
                  <a:pt x="10657861" y="926"/>
                </a:cubicBezTo>
                <a:close/>
              </a:path>
            </a:pathLst>
          </a:custGeom>
          <a:solidFill>
            <a:srgbClr val="F2B700"/>
          </a:solidFill>
          <a:ln w="12696" cap="flat">
            <a:noFill/>
            <a:prstDash val="solid"/>
            <a:miter/>
          </a:ln>
        </p:spPr>
        <p:txBody>
          <a:bodyPr rtlCol="0" anchor="ctr"/>
          <a:lstStyle/>
          <a:p>
            <a:endParaRPr lang="de-DE"/>
          </a:p>
        </p:txBody>
      </p:sp>
      <p:sp>
        <p:nvSpPr>
          <p:cNvPr id="54" name="Freihandform: Form 53">
            <a:extLst>
              <a:ext uri="{FF2B5EF4-FFF2-40B4-BE49-F238E27FC236}">
                <a16:creationId xmlns:a16="http://schemas.microsoft.com/office/drawing/2014/main" id="{6F18FE9C-9C60-49A9-94C3-97341432BCF6}"/>
              </a:ext>
            </a:extLst>
          </p:cNvPr>
          <p:cNvSpPr/>
          <p:nvPr/>
        </p:nvSpPr>
        <p:spPr>
          <a:xfrm>
            <a:off x="0" y="2510431"/>
            <a:ext cx="10690088" cy="528105"/>
          </a:xfrm>
          <a:custGeom>
            <a:avLst/>
            <a:gdLst>
              <a:gd name="connsiteX0" fmla="*/ 10690088 w 10690088"/>
              <a:gd name="connsiteY0" fmla="*/ 0 h 528105"/>
              <a:gd name="connsiteX1" fmla="*/ 10690088 w 10690088"/>
              <a:gd name="connsiteY1" fmla="*/ 19048 h 528105"/>
              <a:gd name="connsiteX2" fmla="*/ 10657917 w 10690088"/>
              <a:gd name="connsiteY2" fmla="*/ 19621 h 528105"/>
              <a:gd name="connsiteX3" fmla="*/ 5345907 w 10690088"/>
              <a:gd name="connsiteY3" fmla="*/ 182347 h 528105"/>
              <a:gd name="connsiteX4" fmla="*/ 32908 w 10690088"/>
              <a:gd name="connsiteY4" fmla="*/ 525474 h 528105"/>
              <a:gd name="connsiteX5" fmla="*/ 0 w 10690088"/>
              <a:gd name="connsiteY5" fmla="*/ 528105 h 528105"/>
              <a:gd name="connsiteX6" fmla="*/ 0 w 10690088"/>
              <a:gd name="connsiteY6" fmla="*/ 508956 h 528105"/>
              <a:gd name="connsiteX7" fmla="*/ 31640 w 10690088"/>
              <a:gd name="connsiteY7" fmla="*/ 506426 h 528105"/>
              <a:gd name="connsiteX8" fmla="*/ 5345907 w 10690088"/>
              <a:gd name="connsiteY8" fmla="*/ 163299 h 528105"/>
              <a:gd name="connsiteX9" fmla="*/ 10657917 w 10690088"/>
              <a:gd name="connsiteY9" fmla="*/ 573 h 52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0088" h="528105">
                <a:moveTo>
                  <a:pt x="10690088" y="0"/>
                </a:moveTo>
                <a:lnTo>
                  <a:pt x="10690088" y="19048"/>
                </a:lnTo>
                <a:lnTo>
                  <a:pt x="10657917" y="19621"/>
                </a:lnTo>
                <a:cubicBezTo>
                  <a:pt x="10047601" y="30680"/>
                  <a:pt x="7547031" y="81236"/>
                  <a:pt x="5345907" y="182347"/>
                </a:cubicBezTo>
                <a:cubicBezTo>
                  <a:pt x="3123672" y="284570"/>
                  <a:pt x="638935" y="477210"/>
                  <a:pt x="32908" y="525474"/>
                </a:cubicBezTo>
                <a:lnTo>
                  <a:pt x="0" y="528105"/>
                </a:lnTo>
                <a:lnTo>
                  <a:pt x="0" y="508956"/>
                </a:lnTo>
                <a:lnTo>
                  <a:pt x="31640" y="506426"/>
                </a:lnTo>
                <a:cubicBezTo>
                  <a:pt x="637686" y="458162"/>
                  <a:pt x="3122561" y="265522"/>
                  <a:pt x="5345907" y="163299"/>
                </a:cubicBezTo>
                <a:cubicBezTo>
                  <a:pt x="7547031" y="62188"/>
                  <a:pt x="10047601" y="11632"/>
                  <a:pt x="10657917" y="573"/>
                </a:cubicBezTo>
                <a:close/>
              </a:path>
            </a:pathLst>
          </a:custGeom>
          <a:solidFill>
            <a:srgbClr val="AA192B"/>
          </a:solidFill>
          <a:ln w="12696" cap="flat">
            <a:noFill/>
            <a:prstDash val="solid"/>
            <a:miter/>
          </a:ln>
        </p:spPr>
        <p:txBody>
          <a:bodyPr rtlCol="0" anchor="ctr"/>
          <a:lstStyle/>
          <a:p>
            <a:endParaRPr lang="de-DE"/>
          </a:p>
        </p:txBody>
      </p:sp>
      <p:sp>
        <p:nvSpPr>
          <p:cNvPr id="7" name="Textplatzhalter 6">
            <a:extLst>
              <a:ext uri="{FF2B5EF4-FFF2-40B4-BE49-F238E27FC236}">
                <a16:creationId xmlns:a16="http://schemas.microsoft.com/office/drawing/2014/main" id="{26F91E02-642A-422A-A20C-68C28ECCCF57}"/>
              </a:ext>
            </a:extLst>
          </p:cNvPr>
          <p:cNvSpPr>
            <a:spLocks noGrp="1"/>
          </p:cNvSpPr>
          <p:nvPr>
            <p:ph type="body" sz="quarter" idx="10"/>
          </p:nvPr>
        </p:nvSpPr>
        <p:spPr>
          <a:xfrm>
            <a:off x="593725" y="3679445"/>
            <a:ext cx="9504363" cy="2869200"/>
          </a:xfrm>
        </p:spPr>
        <p:txBody>
          <a:bodyPr anchor="b"/>
          <a:lstStyle>
            <a:lvl1pPr>
              <a:defRPr>
                <a:solidFill>
                  <a:schemeClr val="bg1"/>
                </a:solidFill>
              </a:defRPr>
            </a:lvl1pPr>
            <a:lvl2pPr marL="0" indent="0">
              <a:buFont typeface="Arial" panose="020B0604020202020204" pitchFamily="34" charset="0"/>
              <a:buNone/>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a:t>Mastertextformat bearbeiten</a:t>
            </a:r>
          </a:p>
        </p:txBody>
      </p:sp>
      <p:sp>
        <p:nvSpPr>
          <p:cNvPr id="3" name="Titel 2">
            <a:extLst>
              <a:ext uri="{FF2B5EF4-FFF2-40B4-BE49-F238E27FC236}">
                <a16:creationId xmlns:a16="http://schemas.microsoft.com/office/drawing/2014/main" id="{E81F9BDF-D3DC-4D4B-B791-3E0CE0B77875}"/>
              </a:ext>
            </a:extLst>
          </p:cNvPr>
          <p:cNvSpPr>
            <a:spLocks noGrp="1"/>
          </p:cNvSpPr>
          <p:nvPr>
            <p:ph type="title"/>
          </p:nvPr>
        </p:nvSpPr>
        <p:spPr>
          <a:xfrm>
            <a:off x="593726" y="1272895"/>
            <a:ext cx="7739998" cy="814754"/>
          </a:xfrm>
        </p:spPr>
        <p:txBody>
          <a:bodyPr anchor="b"/>
          <a:lstStyle/>
          <a:p>
            <a:r>
              <a:rPr lang="de-DE"/>
              <a:t>Mastertitelformat bearbeiten</a:t>
            </a:r>
            <a:endParaRPr lang="de-DE" dirty="0"/>
          </a:p>
        </p:txBody>
      </p:sp>
      <p:pic>
        <p:nvPicPr>
          <p:cNvPr id="10" name="Grafik 9">
            <a:extLst>
              <a:ext uri="{FF2B5EF4-FFF2-40B4-BE49-F238E27FC236}">
                <a16:creationId xmlns:a16="http://schemas.microsoft.com/office/drawing/2014/main" id="{0CBCC22F-3310-4ABB-AB32-B32F592D05E8}"/>
              </a:ext>
              <a:ext uri="{C183D7F6-B498-43B3-948B-1728B52AA6E4}">
                <adec:decorative xmlns:adec="http://schemas.microsoft.com/office/drawing/2017/decorative" val="1"/>
              </a:ext>
            </a:extLst>
          </p:cNvPr>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2000" y="467995"/>
            <a:ext cx="1791461" cy="1120140"/>
          </a:xfrm>
          <a:prstGeom prst="rect">
            <a:avLst/>
          </a:prstGeom>
        </p:spPr>
      </p:pic>
    </p:spTree>
    <p:extLst>
      <p:ext uri="{BB962C8B-B14F-4D97-AF65-F5344CB8AC3E}">
        <p14:creationId xmlns:p14="http://schemas.microsoft.com/office/powerpoint/2010/main" val="3142506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772F8-353C-462B-BAD8-13E79D62C0C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9CF1ABC-D8F0-4267-AA0B-008ACBCB2F4C}"/>
              </a:ext>
            </a:extLst>
          </p:cNvPr>
          <p:cNvSpPr>
            <a:spLocks noGrp="1"/>
          </p:cNvSpPr>
          <p:nvPr>
            <p:ph idx="1"/>
          </p:nvPr>
        </p:nvSpPr>
        <p:spPr>
          <a:xfrm>
            <a:off x="593724" y="1655601"/>
            <a:ext cx="7920000" cy="48245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ußzeilenplatzhalter 4">
            <a:extLst>
              <a:ext uri="{FF2B5EF4-FFF2-40B4-BE49-F238E27FC236}">
                <a16:creationId xmlns:a16="http://schemas.microsoft.com/office/drawing/2014/main" id="{D54D2F87-7D92-48CD-AF34-F3B1CBC1A602}"/>
              </a:ext>
            </a:extLst>
          </p:cNvPr>
          <p:cNvSpPr>
            <a:spLocks noGrp="1"/>
          </p:cNvSpPr>
          <p:nvPr>
            <p:ph type="ftr" sz="quarter" idx="10"/>
          </p:nvPr>
        </p:nvSpPr>
        <p:spPr/>
        <p:txBody>
          <a:bodyPr/>
          <a:lstStyle/>
          <a:p>
            <a:r>
              <a:rPr lang="de-DE"/>
              <a:t>Einzeiliger Text möglich, z. B. Titel Präsentation · Institution · xyz (Eingabe über Menü „Einfügen&gt;Kopf- und Fußzeile“)</a:t>
            </a:r>
            <a:endParaRPr lang="de-DE" dirty="0"/>
          </a:p>
        </p:txBody>
      </p:sp>
    </p:spTree>
    <p:extLst>
      <p:ext uri="{BB962C8B-B14F-4D97-AF65-F5344CB8AC3E}">
        <p14:creationId xmlns:p14="http://schemas.microsoft.com/office/powerpoint/2010/main" val="1781087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2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772F8-353C-462B-BAD8-13E79D62C0C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9CF1ABC-D8F0-4267-AA0B-008ACBCB2F4C}"/>
              </a:ext>
            </a:extLst>
          </p:cNvPr>
          <p:cNvSpPr>
            <a:spLocks noGrp="1"/>
          </p:cNvSpPr>
          <p:nvPr>
            <p:ph idx="1"/>
          </p:nvPr>
        </p:nvSpPr>
        <p:spPr>
          <a:xfrm>
            <a:off x="593726" y="1655601"/>
            <a:ext cx="4643438" cy="48245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2">
            <a:extLst>
              <a:ext uri="{FF2B5EF4-FFF2-40B4-BE49-F238E27FC236}">
                <a16:creationId xmlns:a16="http://schemas.microsoft.com/office/drawing/2014/main" id="{0271B0DA-9B58-429B-AA0B-858FA0ED2037}"/>
              </a:ext>
            </a:extLst>
          </p:cNvPr>
          <p:cNvSpPr>
            <a:spLocks noGrp="1"/>
          </p:cNvSpPr>
          <p:nvPr>
            <p:ph idx="10"/>
          </p:nvPr>
        </p:nvSpPr>
        <p:spPr>
          <a:xfrm>
            <a:off x="5454650" y="1655601"/>
            <a:ext cx="4643437" cy="48245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ußzeilenplatzhalter 5">
            <a:extLst>
              <a:ext uri="{FF2B5EF4-FFF2-40B4-BE49-F238E27FC236}">
                <a16:creationId xmlns:a16="http://schemas.microsoft.com/office/drawing/2014/main" id="{E4FD529C-0FB3-4A8C-B273-A469C0BA1D00}"/>
              </a:ext>
            </a:extLst>
          </p:cNvPr>
          <p:cNvSpPr>
            <a:spLocks noGrp="1"/>
          </p:cNvSpPr>
          <p:nvPr>
            <p:ph type="ftr" sz="quarter" idx="11"/>
          </p:nvPr>
        </p:nvSpPr>
        <p:spPr/>
        <p:txBody>
          <a:bodyPr/>
          <a:lstStyle/>
          <a:p>
            <a:r>
              <a:rPr lang="de-DE"/>
              <a:t>Einzeiliger Text möglich, z. B. Titel Präsentation · Institution · xyz (Eingabe über Menü „Einfügen&gt;Kopf- und Fußzeile“)</a:t>
            </a:r>
            <a:endParaRPr lang="de-DE" dirty="0"/>
          </a:p>
        </p:txBody>
      </p:sp>
    </p:spTree>
    <p:extLst>
      <p:ext uri="{BB962C8B-B14F-4D97-AF65-F5344CB8AC3E}">
        <p14:creationId xmlns:p14="http://schemas.microsoft.com/office/powerpoint/2010/main" val="311180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Inhalt und Bild mit BU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772F8-353C-462B-BAD8-13E79D62C0C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9CF1ABC-D8F0-4267-AA0B-008ACBCB2F4C}"/>
              </a:ext>
            </a:extLst>
          </p:cNvPr>
          <p:cNvSpPr>
            <a:spLocks noGrp="1"/>
          </p:cNvSpPr>
          <p:nvPr>
            <p:ph idx="1"/>
          </p:nvPr>
        </p:nvSpPr>
        <p:spPr>
          <a:xfrm>
            <a:off x="593724" y="1655601"/>
            <a:ext cx="6264276" cy="48245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Bildplatzhalter 6">
            <a:extLst>
              <a:ext uri="{FF2B5EF4-FFF2-40B4-BE49-F238E27FC236}">
                <a16:creationId xmlns:a16="http://schemas.microsoft.com/office/drawing/2014/main" id="{164395B4-D3B9-4087-8A13-411F5119D772}"/>
              </a:ext>
            </a:extLst>
          </p:cNvPr>
          <p:cNvSpPr>
            <a:spLocks noGrp="1"/>
          </p:cNvSpPr>
          <p:nvPr>
            <p:ph type="pic" sz="quarter" idx="12"/>
          </p:nvPr>
        </p:nvSpPr>
        <p:spPr>
          <a:xfrm>
            <a:off x="7073900" y="1727200"/>
            <a:ext cx="3024189" cy="1979612"/>
          </a:xfrm>
          <a:solidFill>
            <a:schemeClr val="bg1">
              <a:lumMod val="75000"/>
            </a:schemeClr>
          </a:solidFill>
        </p:spPr>
        <p:txBody>
          <a:bodyPr anchor="ctr"/>
          <a:lstStyle>
            <a:lvl1pPr marL="0" indent="0" algn="ctr">
              <a:buFont typeface="Arial" panose="020B0604020202020204" pitchFamily="34" charset="0"/>
              <a:buNone/>
              <a:defRPr sz="1052">
                <a:solidFill>
                  <a:schemeClr val="bg1">
                    <a:lumMod val="50000"/>
                  </a:schemeClr>
                </a:solidFill>
              </a:defRPr>
            </a:lvl1pPr>
          </a:lstStyle>
          <a:p>
            <a:r>
              <a:rPr lang="de-DE"/>
              <a:t>Bild durch Klicken auf Symbol hinzufügen</a:t>
            </a:r>
          </a:p>
        </p:txBody>
      </p:sp>
      <p:sp>
        <p:nvSpPr>
          <p:cNvPr id="7" name="Textplatzhalter 6">
            <a:extLst>
              <a:ext uri="{FF2B5EF4-FFF2-40B4-BE49-F238E27FC236}">
                <a16:creationId xmlns:a16="http://schemas.microsoft.com/office/drawing/2014/main" id="{90030A45-5DB1-4A45-874F-1FBEA92730B2}"/>
              </a:ext>
            </a:extLst>
          </p:cNvPr>
          <p:cNvSpPr>
            <a:spLocks noGrp="1"/>
          </p:cNvSpPr>
          <p:nvPr>
            <p:ph type="body" sz="quarter" idx="13" hasCustomPrompt="1"/>
          </p:nvPr>
        </p:nvSpPr>
        <p:spPr>
          <a:xfrm>
            <a:off x="7073900" y="3814823"/>
            <a:ext cx="3024189" cy="2665352"/>
          </a:xfrm>
        </p:spPr>
        <p:txBody>
          <a:bodyPr/>
          <a:lstStyle>
            <a:lvl1pPr>
              <a:defRPr sz="1400"/>
            </a:lvl1pPr>
          </a:lstStyle>
          <a:p>
            <a:pPr lvl="0"/>
            <a:r>
              <a:rPr lang="de-DE" dirty="0"/>
              <a:t>Bildunterschrift</a:t>
            </a:r>
          </a:p>
        </p:txBody>
      </p:sp>
      <p:sp>
        <p:nvSpPr>
          <p:cNvPr id="4" name="Fußzeilenplatzhalter 3">
            <a:extLst>
              <a:ext uri="{FF2B5EF4-FFF2-40B4-BE49-F238E27FC236}">
                <a16:creationId xmlns:a16="http://schemas.microsoft.com/office/drawing/2014/main" id="{3736FE5E-EC01-4747-8A2E-F022454A28AA}"/>
              </a:ext>
            </a:extLst>
          </p:cNvPr>
          <p:cNvSpPr>
            <a:spLocks noGrp="1"/>
          </p:cNvSpPr>
          <p:nvPr>
            <p:ph type="ftr" sz="quarter" idx="14"/>
          </p:nvPr>
        </p:nvSpPr>
        <p:spPr/>
        <p:txBody>
          <a:bodyPr/>
          <a:lstStyle/>
          <a:p>
            <a:r>
              <a:rPr lang="de-DE"/>
              <a:t>Einzeiliger Text möglich, z. B. Titel Präsentation · Institution · xyz (Eingabe über Menü „Einfügen&gt;Kopf- und Fußzeile“)</a:t>
            </a:r>
            <a:endParaRPr lang="de-DE" dirty="0"/>
          </a:p>
        </p:txBody>
      </p:sp>
    </p:spTree>
    <p:extLst>
      <p:ext uri="{BB962C8B-B14F-4D97-AF65-F5344CB8AC3E}">
        <p14:creationId xmlns:p14="http://schemas.microsoft.com/office/powerpoint/2010/main" val="1801480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Inhalt und Bild mit BU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772F8-353C-462B-BAD8-13E79D62C0C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9CF1ABC-D8F0-4267-AA0B-008ACBCB2F4C}"/>
              </a:ext>
            </a:extLst>
          </p:cNvPr>
          <p:cNvSpPr>
            <a:spLocks noGrp="1"/>
          </p:cNvSpPr>
          <p:nvPr>
            <p:ph idx="1"/>
          </p:nvPr>
        </p:nvSpPr>
        <p:spPr>
          <a:xfrm>
            <a:off x="593725" y="1655601"/>
            <a:ext cx="4643438" cy="48245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Bildplatzhalter 6">
            <a:extLst>
              <a:ext uri="{FF2B5EF4-FFF2-40B4-BE49-F238E27FC236}">
                <a16:creationId xmlns:a16="http://schemas.microsoft.com/office/drawing/2014/main" id="{164395B4-D3B9-4087-8A13-411F5119D772}"/>
              </a:ext>
            </a:extLst>
          </p:cNvPr>
          <p:cNvSpPr>
            <a:spLocks noGrp="1"/>
          </p:cNvSpPr>
          <p:nvPr>
            <p:ph type="pic" sz="quarter" idx="12"/>
          </p:nvPr>
        </p:nvSpPr>
        <p:spPr>
          <a:xfrm>
            <a:off x="5454650" y="1727200"/>
            <a:ext cx="4643438" cy="2951720"/>
          </a:xfrm>
          <a:solidFill>
            <a:schemeClr val="bg1">
              <a:lumMod val="75000"/>
            </a:schemeClr>
          </a:solidFill>
        </p:spPr>
        <p:txBody>
          <a:bodyPr anchor="ctr"/>
          <a:lstStyle>
            <a:lvl1pPr marL="0" indent="0" algn="ctr">
              <a:buFont typeface="Arial" panose="020B0604020202020204" pitchFamily="34" charset="0"/>
              <a:buNone/>
              <a:defRPr sz="1052">
                <a:solidFill>
                  <a:schemeClr val="bg1">
                    <a:lumMod val="50000"/>
                  </a:schemeClr>
                </a:solidFill>
              </a:defRPr>
            </a:lvl1pPr>
          </a:lstStyle>
          <a:p>
            <a:r>
              <a:rPr lang="de-DE"/>
              <a:t>Bild durch Klicken auf Symbol hinzufügen</a:t>
            </a:r>
          </a:p>
        </p:txBody>
      </p:sp>
      <p:sp>
        <p:nvSpPr>
          <p:cNvPr id="7" name="Textplatzhalter 6">
            <a:extLst>
              <a:ext uri="{FF2B5EF4-FFF2-40B4-BE49-F238E27FC236}">
                <a16:creationId xmlns:a16="http://schemas.microsoft.com/office/drawing/2014/main" id="{90030A45-5DB1-4A45-874F-1FBEA92730B2}"/>
              </a:ext>
            </a:extLst>
          </p:cNvPr>
          <p:cNvSpPr>
            <a:spLocks noGrp="1"/>
          </p:cNvSpPr>
          <p:nvPr>
            <p:ph type="body" sz="quarter" idx="13" hasCustomPrompt="1"/>
          </p:nvPr>
        </p:nvSpPr>
        <p:spPr>
          <a:xfrm>
            <a:off x="5454650" y="4786931"/>
            <a:ext cx="4643438" cy="1693244"/>
          </a:xfrm>
        </p:spPr>
        <p:txBody>
          <a:bodyPr/>
          <a:lstStyle>
            <a:lvl1pPr>
              <a:defRPr sz="1400"/>
            </a:lvl1pPr>
          </a:lstStyle>
          <a:p>
            <a:pPr lvl="0"/>
            <a:r>
              <a:rPr lang="de-DE" dirty="0"/>
              <a:t>Bildunterschrift</a:t>
            </a:r>
          </a:p>
        </p:txBody>
      </p:sp>
      <p:sp>
        <p:nvSpPr>
          <p:cNvPr id="4" name="Fußzeilenplatzhalter 3">
            <a:extLst>
              <a:ext uri="{FF2B5EF4-FFF2-40B4-BE49-F238E27FC236}">
                <a16:creationId xmlns:a16="http://schemas.microsoft.com/office/drawing/2014/main" id="{04EA4C47-724C-4474-9481-67123ABBCE2F}"/>
              </a:ext>
            </a:extLst>
          </p:cNvPr>
          <p:cNvSpPr>
            <a:spLocks noGrp="1"/>
          </p:cNvSpPr>
          <p:nvPr>
            <p:ph type="ftr" sz="quarter" idx="14"/>
          </p:nvPr>
        </p:nvSpPr>
        <p:spPr/>
        <p:txBody>
          <a:bodyPr/>
          <a:lstStyle/>
          <a:p>
            <a:r>
              <a:rPr lang="de-DE"/>
              <a:t>Einzeiliger Text möglich, z. B. Titel Präsentation · Institution · xyz (Eingabe über Menü „Einfügen&gt;Kopf- und Fußzeile“)</a:t>
            </a:r>
            <a:endParaRPr lang="de-DE" dirty="0"/>
          </a:p>
        </p:txBody>
      </p:sp>
    </p:spTree>
    <p:extLst>
      <p:ext uri="{BB962C8B-B14F-4D97-AF65-F5344CB8AC3E}">
        <p14:creationId xmlns:p14="http://schemas.microsoft.com/office/powerpoint/2010/main" val="1250910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772F8-353C-462B-BAD8-13E79D62C0CB}"/>
              </a:ext>
            </a:extLst>
          </p:cNvPr>
          <p:cNvSpPr>
            <a:spLocks noGrp="1"/>
          </p:cNvSpPr>
          <p:nvPr>
            <p:ph type="title"/>
          </p:nvPr>
        </p:nvSpPr>
        <p:spPr/>
        <p:txBody>
          <a:bodyPr/>
          <a:lstStyle/>
          <a:p>
            <a:r>
              <a:rPr lang="de-DE"/>
              <a:t>Mastertitelformat bearbeiten</a:t>
            </a:r>
          </a:p>
        </p:txBody>
      </p:sp>
      <p:sp>
        <p:nvSpPr>
          <p:cNvPr id="5" name="Inhaltsplatzhalter 2">
            <a:extLst>
              <a:ext uri="{FF2B5EF4-FFF2-40B4-BE49-F238E27FC236}">
                <a16:creationId xmlns:a16="http://schemas.microsoft.com/office/drawing/2014/main" id="{94054B63-FC9D-4335-9AAA-4F8D0484661B}"/>
              </a:ext>
            </a:extLst>
          </p:cNvPr>
          <p:cNvSpPr>
            <a:spLocks noGrp="1"/>
          </p:cNvSpPr>
          <p:nvPr>
            <p:ph idx="11"/>
          </p:nvPr>
        </p:nvSpPr>
        <p:spPr>
          <a:xfrm>
            <a:off x="7073900" y="1655601"/>
            <a:ext cx="3024187" cy="48245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Bildplatzhalter 6">
            <a:extLst>
              <a:ext uri="{FF2B5EF4-FFF2-40B4-BE49-F238E27FC236}">
                <a16:creationId xmlns:a16="http://schemas.microsoft.com/office/drawing/2014/main" id="{6E0AD6D4-E1B7-4B04-B788-A5D34C9B7634}"/>
              </a:ext>
            </a:extLst>
          </p:cNvPr>
          <p:cNvSpPr>
            <a:spLocks noGrp="1"/>
          </p:cNvSpPr>
          <p:nvPr>
            <p:ph type="pic" sz="quarter" idx="12"/>
          </p:nvPr>
        </p:nvSpPr>
        <p:spPr>
          <a:xfrm>
            <a:off x="593726" y="1727207"/>
            <a:ext cx="6264273" cy="4550086"/>
          </a:xfrm>
          <a:solidFill>
            <a:schemeClr val="bg1">
              <a:lumMod val="75000"/>
            </a:schemeClr>
          </a:solidFill>
        </p:spPr>
        <p:txBody>
          <a:bodyPr anchor="ctr"/>
          <a:lstStyle>
            <a:lvl1pPr marL="0" indent="0" algn="ctr">
              <a:buFont typeface="Arial" panose="020B0604020202020204" pitchFamily="34" charset="0"/>
              <a:buNone/>
              <a:defRPr sz="1052">
                <a:solidFill>
                  <a:schemeClr val="bg1">
                    <a:lumMod val="50000"/>
                  </a:schemeClr>
                </a:solidFill>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7F19D6DD-B0FC-4330-8705-D83CC83CB912}"/>
              </a:ext>
            </a:extLst>
          </p:cNvPr>
          <p:cNvSpPr>
            <a:spLocks noGrp="1"/>
          </p:cNvSpPr>
          <p:nvPr>
            <p:ph type="ftr" sz="quarter" idx="13"/>
          </p:nvPr>
        </p:nvSpPr>
        <p:spPr/>
        <p:txBody>
          <a:bodyPr/>
          <a:lstStyle/>
          <a:p>
            <a:r>
              <a:rPr lang="de-DE"/>
              <a:t>Einzeiliger Text möglich, z. B. Titel Präsentation · Institution · xyz (Eingabe über Menü „Einfügen&gt;Kopf- und Fußzeile“)</a:t>
            </a:r>
            <a:endParaRPr lang="de-DE" dirty="0"/>
          </a:p>
        </p:txBody>
      </p:sp>
      <p:sp>
        <p:nvSpPr>
          <p:cNvPr id="10" name="Textplatzhalter 6">
            <a:extLst>
              <a:ext uri="{FF2B5EF4-FFF2-40B4-BE49-F238E27FC236}">
                <a16:creationId xmlns:a16="http://schemas.microsoft.com/office/drawing/2014/main" id="{134153DE-B702-424C-9B82-05AFC050C5AD}"/>
              </a:ext>
            </a:extLst>
          </p:cNvPr>
          <p:cNvSpPr>
            <a:spLocks noGrp="1"/>
          </p:cNvSpPr>
          <p:nvPr>
            <p:ph type="body" sz="quarter" idx="14" hasCustomPrompt="1"/>
          </p:nvPr>
        </p:nvSpPr>
        <p:spPr>
          <a:xfrm>
            <a:off x="593726" y="6356092"/>
            <a:ext cx="6264273" cy="245119"/>
          </a:xfrm>
        </p:spPr>
        <p:txBody>
          <a:bodyPr/>
          <a:lstStyle>
            <a:lvl1pPr algn="r">
              <a:defRPr sz="1100"/>
            </a:lvl1pPr>
          </a:lstStyle>
          <a:p>
            <a:pPr lvl="0"/>
            <a:r>
              <a:rPr lang="de-DE" dirty="0"/>
              <a:t>Bildunterschrift</a:t>
            </a:r>
          </a:p>
        </p:txBody>
      </p:sp>
    </p:spTree>
    <p:extLst>
      <p:ext uri="{BB962C8B-B14F-4D97-AF65-F5344CB8AC3E}">
        <p14:creationId xmlns:p14="http://schemas.microsoft.com/office/powerpoint/2010/main" val="2951061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Bilder mit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772F8-353C-462B-BAD8-13E79D62C0CB}"/>
              </a:ext>
            </a:extLst>
          </p:cNvPr>
          <p:cNvSpPr>
            <a:spLocks noGrp="1"/>
          </p:cNvSpPr>
          <p:nvPr>
            <p:ph type="title"/>
          </p:nvPr>
        </p:nvSpPr>
        <p:spPr/>
        <p:txBody>
          <a:bodyPr/>
          <a:lstStyle/>
          <a:p>
            <a:r>
              <a:rPr lang="de-DE"/>
              <a:t>Mastertitelformat bearbeiten</a:t>
            </a:r>
          </a:p>
        </p:txBody>
      </p:sp>
      <p:sp>
        <p:nvSpPr>
          <p:cNvPr id="5" name="Inhaltsplatzhalter 2">
            <a:extLst>
              <a:ext uri="{FF2B5EF4-FFF2-40B4-BE49-F238E27FC236}">
                <a16:creationId xmlns:a16="http://schemas.microsoft.com/office/drawing/2014/main" id="{94054B63-FC9D-4335-9AAA-4F8D0484661B}"/>
              </a:ext>
            </a:extLst>
          </p:cNvPr>
          <p:cNvSpPr>
            <a:spLocks noGrp="1"/>
          </p:cNvSpPr>
          <p:nvPr>
            <p:ph idx="11"/>
          </p:nvPr>
        </p:nvSpPr>
        <p:spPr>
          <a:xfrm>
            <a:off x="593726" y="4303184"/>
            <a:ext cx="3024187" cy="19462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Bildplatzhalter 6">
            <a:extLst>
              <a:ext uri="{FF2B5EF4-FFF2-40B4-BE49-F238E27FC236}">
                <a16:creationId xmlns:a16="http://schemas.microsoft.com/office/drawing/2014/main" id="{6E0AD6D4-E1B7-4B04-B788-A5D34C9B7634}"/>
              </a:ext>
            </a:extLst>
          </p:cNvPr>
          <p:cNvSpPr>
            <a:spLocks noGrp="1"/>
          </p:cNvSpPr>
          <p:nvPr>
            <p:ph type="pic" sz="quarter" idx="12"/>
          </p:nvPr>
        </p:nvSpPr>
        <p:spPr>
          <a:xfrm>
            <a:off x="593726" y="1734717"/>
            <a:ext cx="3024187" cy="2447664"/>
          </a:xfrm>
          <a:solidFill>
            <a:schemeClr val="bg1">
              <a:lumMod val="75000"/>
            </a:schemeClr>
          </a:solidFill>
        </p:spPr>
        <p:txBody>
          <a:bodyPr anchor="ctr"/>
          <a:lstStyle>
            <a:lvl1pPr marL="0" indent="0" algn="ctr">
              <a:buFont typeface="Arial" panose="020B0604020202020204" pitchFamily="34" charset="0"/>
              <a:buNone/>
              <a:defRPr sz="1052">
                <a:solidFill>
                  <a:schemeClr val="bg1">
                    <a:lumMod val="50000"/>
                  </a:schemeClr>
                </a:solidFill>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7F19D6DD-B0FC-4330-8705-D83CC83CB912}"/>
              </a:ext>
            </a:extLst>
          </p:cNvPr>
          <p:cNvSpPr>
            <a:spLocks noGrp="1"/>
          </p:cNvSpPr>
          <p:nvPr>
            <p:ph type="ftr" sz="quarter" idx="13"/>
          </p:nvPr>
        </p:nvSpPr>
        <p:spPr/>
        <p:txBody>
          <a:bodyPr/>
          <a:lstStyle/>
          <a:p>
            <a:r>
              <a:rPr lang="de-DE"/>
              <a:t>Einzeiliger Text möglich, z. B. Titel Präsentation · Institution · xyz (Eingabe über Menü „Einfügen&gt;Kopf- und Fußzeile“)</a:t>
            </a:r>
            <a:endParaRPr lang="de-DE" dirty="0"/>
          </a:p>
        </p:txBody>
      </p:sp>
      <p:sp>
        <p:nvSpPr>
          <p:cNvPr id="9" name="Inhaltsplatzhalter 2">
            <a:extLst>
              <a:ext uri="{FF2B5EF4-FFF2-40B4-BE49-F238E27FC236}">
                <a16:creationId xmlns:a16="http://schemas.microsoft.com/office/drawing/2014/main" id="{D266A46E-5E31-4F2D-9CCF-54710495D3B0}"/>
              </a:ext>
            </a:extLst>
          </p:cNvPr>
          <p:cNvSpPr>
            <a:spLocks noGrp="1"/>
          </p:cNvSpPr>
          <p:nvPr>
            <p:ph idx="15"/>
          </p:nvPr>
        </p:nvSpPr>
        <p:spPr>
          <a:xfrm>
            <a:off x="3833813" y="4303184"/>
            <a:ext cx="3024187" cy="19462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Bildplatzhalter 6">
            <a:extLst>
              <a:ext uri="{FF2B5EF4-FFF2-40B4-BE49-F238E27FC236}">
                <a16:creationId xmlns:a16="http://schemas.microsoft.com/office/drawing/2014/main" id="{930367BB-C6F3-4CC8-9276-F7A1AC906EFB}"/>
              </a:ext>
            </a:extLst>
          </p:cNvPr>
          <p:cNvSpPr>
            <a:spLocks noGrp="1"/>
          </p:cNvSpPr>
          <p:nvPr>
            <p:ph type="pic" sz="quarter" idx="16"/>
          </p:nvPr>
        </p:nvSpPr>
        <p:spPr>
          <a:xfrm>
            <a:off x="3833813" y="1734717"/>
            <a:ext cx="3024187" cy="2447664"/>
          </a:xfrm>
          <a:solidFill>
            <a:schemeClr val="bg1">
              <a:lumMod val="75000"/>
            </a:schemeClr>
          </a:solidFill>
        </p:spPr>
        <p:txBody>
          <a:bodyPr anchor="ctr"/>
          <a:lstStyle>
            <a:lvl1pPr marL="0" indent="0" algn="ctr">
              <a:buFont typeface="Arial" panose="020B0604020202020204" pitchFamily="34" charset="0"/>
              <a:buNone/>
              <a:defRPr sz="1052">
                <a:solidFill>
                  <a:schemeClr val="bg1">
                    <a:lumMod val="50000"/>
                  </a:schemeClr>
                </a:solidFill>
              </a:defRPr>
            </a:lvl1pPr>
          </a:lstStyle>
          <a:p>
            <a:r>
              <a:rPr lang="de-DE"/>
              <a:t>Bild durch Klicken auf Symbol hinzufügen</a:t>
            </a:r>
          </a:p>
        </p:txBody>
      </p:sp>
      <p:sp>
        <p:nvSpPr>
          <p:cNvPr id="12" name="Inhaltsplatzhalter 2">
            <a:extLst>
              <a:ext uri="{FF2B5EF4-FFF2-40B4-BE49-F238E27FC236}">
                <a16:creationId xmlns:a16="http://schemas.microsoft.com/office/drawing/2014/main" id="{79A4E42F-58DC-4F37-B710-360091302ABE}"/>
              </a:ext>
            </a:extLst>
          </p:cNvPr>
          <p:cNvSpPr>
            <a:spLocks noGrp="1"/>
          </p:cNvSpPr>
          <p:nvPr>
            <p:ph idx="17"/>
          </p:nvPr>
        </p:nvSpPr>
        <p:spPr>
          <a:xfrm>
            <a:off x="7073900" y="4303184"/>
            <a:ext cx="3024187" cy="19462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Bildplatzhalter 6">
            <a:extLst>
              <a:ext uri="{FF2B5EF4-FFF2-40B4-BE49-F238E27FC236}">
                <a16:creationId xmlns:a16="http://schemas.microsoft.com/office/drawing/2014/main" id="{8A9B2745-F4B5-4302-BD74-7482FA6EEF94}"/>
              </a:ext>
            </a:extLst>
          </p:cNvPr>
          <p:cNvSpPr>
            <a:spLocks noGrp="1"/>
          </p:cNvSpPr>
          <p:nvPr>
            <p:ph type="pic" sz="quarter" idx="18"/>
          </p:nvPr>
        </p:nvSpPr>
        <p:spPr>
          <a:xfrm>
            <a:off x="7073900" y="1734717"/>
            <a:ext cx="3024187" cy="2447664"/>
          </a:xfrm>
          <a:solidFill>
            <a:schemeClr val="bg1">
              <a:lumMod val="75000"/>
            </a:schemeClr>
          </a:solidFill>
        </p:spPr>
        <p:txBody>
          <a:bodyPr anchor="ctr"/>
          <a:lstStyle>
            <a:lvl1pPr marL="0" indent="0" algn="ctr">
              <a:buFont typeface="Arial" panose="020B0604020202020204" pitchFamily="34" charset="0"/>
              <a:buNone/>
              <a:defRPr sz="1052">
                <a:solidFill>
                  <a:schemeClr val="bg1">
                    <a:lumMod val="50000"/>
                  </a:schemeClr>
                </a:solidFill>
              </a:defRPr>
            </a:lvl1pPr>
          </a:lstStyle>
          <a:p>
            <a:r>
              <a:rPr lang="de-DE"/>
              <a:t>Bild durch Klicken auf Symbol hinzufügen</a:t>
            </a:r>
          </a:p>
        </p:txBody>
      </p:sp>
      <p:sp>
        <p:nvSpPr>
          <p:cNvPr id="10" name="Textplatzhalter 6">
            <a:extLst>
              <a:ext uri="{FF2B5EF4-FFF2-40B4-BE49-F238E27FC236}">
                <a16:creationId xmlns:a16="http://schemas.microsoft.com/office/drawing/2014/main" id="{134153DE-B702-424C-9B82-05AFC050C5AD}"/>
              </a:ext>
            </a:extLst>
          </p:cNvPr>
          <p:cNvSpPr>
            <a:spLocks noGrp="1"/>
          </p:cNvSpPr>
          <p:nvPr>
            <p:ph type="body" sz="quarter" idx="14" hasCustomPrompt="1"/>
          </p:nvPr>
        </p:nvSpPr>
        <p:spPr>
          <a:xfrm>
            <a:off x="593726" y="6290591"/>
            <a:ext cx="9504362" cy="225550"/>
          </a:xfrm>
        </p:spPr>
        <p:txBody>
          <a:bodyPr anchor="b"/>
          <a:lstStyle>
            <a:lvl1pPr algn="r">
              <a:defRPr sz="1100"/>
            </a:lvl1pPr>
          </a:lstStyle>
          <a:p>
            <a:pPr lvl="0"/>
            <a:r>
              <a:rPr lang="de-DE" dirty="0"/>
              <a:t>Bildunterschrift</a:t>
            </a:r>
          </a:p>
        </p:txBody>
      </p:sp>
    </p:spTree>
    <p:extLst>
      <p:ext uri="{BB962C8B-B14F-4D97-AF65-F5344CB8AC3E}">
        <p14:creationId xmlns:p14="http://schemas.microsoft.com/office/powerpoint/2010/main" val="316296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99D322-EFC8-4019-87C3-DC671BF35FA5}"/>
              </a:ext>
            </a:extLst>
          </p:cNvPr>
          <p:cNvSpPr>
            <a:spLocks noGrp="1"/>
          </p:cNvSpPr>
          <p:nvPr>
            <p:ph type="title"/>
          </p:nvPr>
        </p:nvSpPr>
        <p:spPr/>
        <p:txBody>
          <a:bodyPr/>
          <a:lstStyle/>
          <a:p>
            <a:r>
              <a:rPr lang="de-DE"/>
              <a:t>Mastertitelformat bearbeiten</a:t>
            </a:r>
          </a:p>
        </p:txBody>
      </p:sp>
      <p:sp>
        <p:nvSpPr>
          <p:cNvPr id="4" name="Fußzeilenplatzhalter 3">
            <a:extLst>
              <a:ext uri="{FF2B5EF4-FFF2-40B4-BE49-F238E27FC236}">
                <a16:creationId xmlns:a16="http://schemas.microsoft.com/office/drawing/2014/main" id="{463529B9-A2F6-4F52-891B-E9155FFD8296}"/>
              </a:ext>
            </a:extLst>
          </p:cNvPr>
          <p:cNvSpPr>
            <a:spLocks noGrp="1"/>
          </p:cNvSpPr>
          <p:nvPr>
            <p:ph type="ftr" sz="quarter" idx="10"/>
          </p:nvPr>
        </p:nvSpPr>
        <p:spPr/>
        <p:txBody>
          <a:bodyPr/>
          <a:lstStyle/>
          <a:p>
            <a:r>
              <a:rPr lang="de-DE"/>
              <a:t>Einzeiliger Text möglich, z. B. Titel Präsentation · Institution · xyz (Eingabe über Menü „Einfügen&gt;Kopf- und Fußzeile“)</a:t>
            </a:r>
            <a:endParaRPr lang="de-DE" dirty="0"/>
          </a:p>
        </p:txBody>
      </p:sp>
    </p:spTree>
    <p:extLst>
      <p:ext uri="{BB962C8B-B14F-4D97-AF65-F5344CB8AC3E}">
        <p14:creationId xmlns:p14="http://schemas.microsoft.com/office/powerpoint/2010/main" val="370147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A683B84A-B2CE-4B0B-A820-DDA83791AFA5}"/>
              </a:ext>
            </a:extLst>
          </p:cNvPr>
          <p:cNvSpPr>
            <a:spLocks noGrp="1"/>
          </p:cNvSpPr>
          <p:nvPr>
            <p:ph type="ftr" sz="quarter" idx="10"/>
          </p:nvPr>
        </p:nvSpPr>
        <p:spPr/>
        <p:txBody>
          <a:bodyPr/>
          <a:lstStyle/>
          <a:p>
            <a:r>
              <a:rPr lang="de-DE"/>
              <a:t>Einzeiliger Text möglich, z. B. Titel Präsentation · Institution · xyz (Eingabe über Menü „Einfügen&gt;Kopf- und Fußzeile“)</a:t>
            </a:r>
            <a:endParaRPr lang="de-DE" dirty="0"/>
          </a:p>
        </p:txBody>
      </p:sp>
    </p:spTree>
    <p:extLst>
      <p:ext uri="{BB962C8B-B14F-4D97-AF65-F5344CB8AC3E}">
        <p14:creationId xmlns:p14="http://schemas.microsoft.com/office/powerpoint/2010/main" val="147867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77471BA-0C38-4C91-836A-8B0F3BE85886}"/>
              </a:ext>
            </a:extLst>
          </p:cNvPr>
          <p:cNvSpPr>
            <a:spLocks noGrp="1"/>
          </p:cNvSpPr>
          <p:nvPr>
            <p:ph type="title"/>
          </p:nvPr>
        </p:nvSpPr>
        <p:spPr bwMode="gray">
          <a:xfrm>
            <a:off x="593726" y="539477"/>
            <a:ext cx="7920000" cy="972690"/>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EE36E93F-F1AF-45D0-9B05-73D161A1CEB7}"/>
              </a:ext>
            </a:extLst>
          </p:cNvPr>
          <p:cNvSpPr>
            <a:spLocks noGrp="1"/>
          </p:cNvSpPr>
          <p:nvPr>
            <p:ph type="body" idx="1"/>
          </p:nvPr>
        </p:nvSpPr>
        <p:spPr bwMode="gray">
          <a:xfrm>
            <a:off x="593724" y="1655601"/>
            <a:ext cx="7920000" cy="4824574"/>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a:extLst>
              <a:ext uri="{FF2B5EF4-FFF2-40B4-BE49-F238E27FC236}">
                <a16:creationId xmlns:a16="http://schemas.microsoft.com/office/drawing/2014/main" id="{B2A08611-3951-4811-8F07-3071A7448372}"/>
              </a:ext>
            </a:extLst>
          </p:cNvPr>
          <p:cNvSpPr>
            <a:spLocks noGrp="1"/>
          </p:cNvSpPr>
          <p:nvPr>
            <p:ph type="ftr" sz="quarter" idx="3"/>
          </p:nvPr>
        </p:nvSpPr>
        <p:spPr>
          <a:xfrm>
            <a:off x="1241450" y="7190691"/>
            <a:ext cx="7884876" cy="225550"/>
          </a:xfrm>
          <a:prstGeom prst="rect">
            <a:avLst/>
          </a:prstGeom>
          <a:noFill/>
        </p:spPr>
        <p:txBody>
          <a:bodyPr vert="horz" wrap="square" lIns="0" tIns="0" rIns="0" bIns="0" rtlCol="0" anchor="t" anchorCtr="0"/>
          <a:lstStyle>
            <a:lvl1pPr algn="l">
              <a:defRPr sz="1050">
                <a:solidFill>
                  <a:schemeClr val="tx1"/>
                </a:solidFill>
              </a:defRPr>
            </a:lvl1pPr>
          </a:lstStyle>
          <a:p>
            <a:r>
              <a:rPr lang="de-DE"/>
              <a:t>Einzeiliger Text möglich, z. B. Titel Präsentation · Institution · xyz (Eingabe über Menü „Einfügen&gt;Kopf- und Fußzeile“)</a:t>
            </a:r>
            <a:endParaRPr lang="de-DE" dirty="0"/>
          </a:p>
        </p:txBody>
      </p:sp>
      <p:sp>
        <p:nvSpPr>
          <p:cNvPr id="7" name="Rechteck 6">
            <a:extLst>
              <a:ext uri="{FF2B5EF4-FFF2-40B4-BE49-F238E27FC236}">
                <a16:creationId xmlns:a16="http://schemas.microsoft.com/office/drawing/2014/main" id="{1BC10F2A-ECA9-4227-9B95-4BFC363604A9}"/>
              </a:ext>
            </a:extLst>
          </p:cNvPr>
          <p:cNvSpPr/>
          <p:nvPr userDrawn="1"/>
        </p:nvSpPr>
        <p:spPr>
          <a:xfrm>
            <a:off x="593725" y="7190691"/>
            <a:ext cx="647725" cy="225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nchorCtr="0"/>
          <a:lstStyle/>
          <a:p>
            <a:pPr algn="l"/>
            <a:r>
              <a:rPr lang="de-DE" sz="1050" b="1" dirty="0">
                <a:solidFill>
                  <a:schemeClr val="tx1"/>
                </a:solidFill>
              </a:rPr>
              <a:t>Seite </a:t>
            </a:r>
            <a:fld id="{2E182D69-2EED-4595-B404-16C23D540916}" type="slidenum">
              <a:rPr lang="de-DE" sz="1050" b="1" smtClean="0">
                <a:solidFill>
                  <a:schemeClr val="tx1"/>
                </a:solidFill>
              </a:rPr>
              <a:pPr algn="l"/>
              <a:t>‹Nr.›</a:t>
            </a:fld>
            <a:endParaRPr lang="de-DE" sz="1050" b="1" dirty="0">
              <a:solidFill>
                <a:schemeClr val="tx1"/>
              </a:solidFill>
            </a:endParaRPr>
          </a:p>
        </p:txBody>
      </p:sp>
      <p:sp>
        <p:nvSpPr>
          <p:cNvPr id="33" name="Freihandform: Form 32">
            <a:extLst>
              <a:ext uri="{FF2B5EF4-FFF2-40B4-BE49-F238E27FC236}">
                <a16:creationId xmlns:a16="http://schemas.microsoft.com/office/drawing/2014/main" id="{17D165CB-F1CF-4848-BF51-53BC960CABBD}"/>
              </a:ext>
            </a:extLst>
          </p:cNvPr>
          <p:cNvSpPr/>
          <p:nvPr/>
        </p:nvSpPr>
        <p:spPr>
          <a:xfrm>
            <a:off x="0" y="6888250"/>
            <a:ext cx="10691638" cy="126203"/>
          </a:xfrm>
          <a:custGeom>
            <a:avLst/>
            <a:gdLst>
              <a:gd name="connsiteX0" fmla="*/ 10691638 w 10691638"/>
              <a:gd name="connsiteY0" fmla="*/ 0 h 126203"/>
              <a:gd name="connsiteX1" fmla="*/ 10691638 w 10691638"/>
              <a:gd name="connsiteY1" fmla="*/ 19046 h 126203"/>
              <a:gd name="connsiteX2" fmla="*/ 10657861 w 10691638"/>
              <a:gd name="connsiteY2" fmla="*/ 19168 h 126203"/>
              <a:gd name="connsiteX3" fmla="*/ 5344636 w 10691638"/>
              <a:gd name="connsiteY3" fmla="*/ 52970 h 126203"/>
              <a:gd name="connsiteX4" fmla="*/ 30369 w 10691638"/>
              <a:gd name="connsiteY4" fmla="*/ 125714 h 126203"/>
              <a:gd name="connsiteX5" fmla="*/ 0 w 10691638"/>
              <a:gd name="connsiteY5" fmla="*/ 126203 h 126203"/>
              <a:gd name="connsiteX6" fmla="*/ 0 w 10691638"/>
              <a:gd name="connsiteY6" fmla="*/ 107155 h 126203"/>
              <a:gd name="connsiteX7" fmla="*/ 30369 w 10691638"/>
              <a:gd name="connsiteY7" fmla="*/ 106666 h 126203"/>
              <a:gd name="connsiteX8" fmla="*/ 5344636 w 10691638"/>
              <a:gd name="connsiteY8" fmla="*/ 33922 h 126203"/>
              <a:gd name="connsiteX9" fmla="*/ 10658226 w 10691638"/>
              <a:gd name="connsiteY9" fmla="*/ 120 h 12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1638" h="126203">
                <a:moveTo>
                  <a:pt x="10691638" y="0"/>
                </a:moveTo>
                <a:lnTo>
                  <a:pt x="10691638" y="19046"/>
                </a:lnTo>
                <a:lnTo>
                  <a:pt x="10657861" y="19168"/>
                </a:lnTo>
                <a:cubicBezTo>
                  <a:pt x="10047303" y="21442"/>
                  <a:pt x="7545761" y="31859"/>
                  <a:pt x="5344636" y="52970"/>
                </a:cubicBezTo>
                <a:cubicBezTo>
                  <a:pt x="3121290" y="75193"/>
                  <a:pt x="636415" y="115887"/>
                  <a:pt x="30369" y="125714"/>
                </a:cubicBezTo>
                <a:lnTo>
                  <a:pt x="0" y="126203"/>
                </a:lnTo>
                <a:lnTo>
                  <a:pt x="0" y="107155"/>
                </a:lnTo>
                <a:lnTo>
                  <a:pt x="30369" y="106666"/>
                </a:lnTo>
                <a:cubicBezTo>
                  <a:pt x="636415" y="96839"/>
                  <a:pt x="3121290" y="56145"/>
                  <a:pt x="5344636" y="33922"/>
                </a:cubicBezTo>
                <a:cubicBezTo>
                  <a:pt x="7545761" y="12811"/>
                  <a:pt x="10048274" y="2394"/>
                  <a:pt x="10658226" y="120"/>
                </a:cubicBezTo>
                <a:close/>
              </a:path>
            </a:pathLst>
          </a:custGeom>
          <a:solidFill>
            <a:srgbClr val="005E90"/>
          </a:solidFill>
          <a:ln w="12696" cap="flat">
            <a:noFill/>
            <a:prstDash val="solid"/>
            <a:miter/>
          </a:ln>
        </p:spPr>
        <p:txBody>
          <a:bodyPr rtlCol="0" anchor="ctr"/>
          <a:lstStyle/>
          <a:p>
            <a:endParaRPr lang="de-DE"/>
          </a:p>
        </p:txBody>
      </p:sp>
      <p:sp>
        <p:nvSpPr>
          <p:cNvPr id="35" name="Freihandform: Form 34">
            <a:extLst>
              <a:ext uri="{FF2B5EF4-FFF2-40B4-BE49-F238E27FC236}">
                <a16:creationId xmlns:a16="http://schemas.microsoft.com/office/drawing/2014/main" id="{C495D854-53ED-4D0B-8F2C-C07F80FA0A92}"/>
              </a:ext>
            </a:extLst>
          </p:cNvPr>
          <p:cNvSpPr/>
          <p:nvPr userDrawn="1"/>
        </p:nvSpPr>
        <p:spPr>
          <a:xfrm>
            <a:off x="0" y="6741775"/>
            <a:ext cx="10691638" cy="359781"/>
          </a:xfrm>
          <a:custGeom>
            <a:avLst/>
            <a:gdLst>
              <a:gd name="connsiteX0" fmla="*/ 10691638 w 10691638"/>
              <a:gd name="connsiteY0" fmla="*/ 0 h 359781"/>
              <a:gd name="connsiteX1" fmla="*/ 10691638 w 10691638"/>
              <a:gd name="connsiteY1" fmla="*/ 19048 h 359781"/>
              <a:gd name="connsiteX2" fmla="*/ 10659131 w 10691638"/>
              <a:gd name="connsiteY2" fmla="*/ 19427 h 359781"/>
              <a:gd name="connsiteX3" fmla="*/ 5345906 w 10691638"/>
              <a:gd name="connsiteY3" fmla="*/ 128334 h 359781"/>
              <a:gd name="connsiteX4" fmla="*/ 31639 w 10691638"/>
              <a:gd name="connsiteY4" fmla="*/ 358040 h 359781"/>
              <a:gd name="connsiteX5" fmla="*/ 0 w 10691638"/>
              <a:gd name="connsiteY5" fmla="*/ 359781 h 359781"/>
              <a:gd name="connsiteX6" fmla="*/ 0 w 10691638"/>
              <a:gd name="connsiteY6" fmla="*/ 341021 h 359781"/>
              <a:gd name="connsiteX7" fmla="*/ 30369 w 10691638"/>
              <a:gd name="connsiteY7" fmla="*/ 339409 h 359781"/>
              <a:gd name="connsiteX8" fmla="*/ 5344636 w 10691638"/>
              <a:gd name="connsiteY8" fmla="*/ 109286 h 359781"/>
              <a:gd name="connsiteX9" fmla="*/ 10659129 w 10691638"/>
              <a:gd name="connsiteY9" fmla="*/ 379 h 35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1638" h="359781">
                <a:moveTo>
                  <a:pt x="10691638" y="0"/>
                </a:moveTo>
                <a:lnTo>
                  <a:pt x="10691638" y="19048"/>
                </a:lnTo>
                <a:lnTo>
                  <a:pt x="10659131" y="19427"/>
                </a:lnTo>
                <a:cubicBezTo>
                  <a:pt x="10048572" y="26806"/>
                  <a:pt x="7547030" y="60556"/>
                  <a:pt x="5345906" y="128334"/>
                </a:cubicBezTo>
                <a:cubicBezTo>
                  <a:pt x="3122560" y="196112"/>
                  <a:pt x="637684" y="325140"/>
                  <a:pt x="31639" y="358040"/>
                </a:cubicBezTo>
                <a:lnTo>
                  <a:pt x="0" y="359781"/>
                </a:lnTo>
                <a:lnTo>
                  <a:pt x="0" y="341021"/>
                </a:lnTo>
                <a:lnTo>
                  <a:pt x="30369" y="339409"/>
                </a:lnTo>
                <a:cubicBezTo>
                  <a:pt x="636415" y="307343"/>
                  <a:pt x="3121290" y="178175"/>
                  <a:pt x="5344636" y="109286"/>
                </a:cubicBezTo>
                <a:cubicBezTo>
                  <a:pt x="7546871" y="41508"/>
                  <a:pt x="10048552" y="7758"/>
                  <a:pt x="10659129" y="379"/>
                </a:cubicBezTo>
                <a:close/>
              </a:path>
            </a:pathLst>
          </a:custGeom>
          <a:solidFill>
            <a:srgbClr val="289B38"/>
          </a:solidFill>
          <a:ln w="12696" cap="flat">
            <a:noFill/>
            <a:prstDash val="solid"/>
            <a:miter/>
          </a:ln>
        </p:spPr>
        <p:txBody>
          <a:bodyPr rtlCol="0" anchor="ctr"/>
          <a:lstStyle/>
          <a:p>
            <a:endParaRPr lang="de-DE"/>
          </a:p>
        </p:txBody>
      </p:sp>
      <p:pic>
        <p:nvPicPr>
          <p:cNvPr id="14" name="Grafik 13">
            <a:extLst>
              <a:ext uri="{FF2B5EF4-FFF2-40B4-BE49-F238E27FC236}">
                <a16:creationId xmlns:a16="http://schemas.microsoft.com/office/drawing/2014/main" id="{C8D0835A-B457-43C2-9BA1-AFAC02B313BA}"/>
              </a:ext>
              <a:ext uri="{C183D7F6-B498-43B3-948B-1728B52AA6E4}">
                <adec:decorative xmlns:adec="http://schemas.microsoft.com/office/drawing/2017/decorative" val="1"/>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9450188" y="7129818"/>
            <a:ext cx="647725" cy="179391"/>
          </a:xfrm>
          <a:prstGeom prst="rect">
            <a:avLst/>
          </a:prstGeom>
        </p:spPr>
      </p:pic>
    </p:spTree>
    <p:extLst>
      <p:ext uri="{BB962C8B-B14F-4D97-AF65-F5344CB8AC3E}">
        <p14:creationId xmlns:p14="http://schemas.microsoft.com/office/powerpoint/2010/main" val="3138671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9" r:id="rId4"/>
    <p:sldLayoutId id="2147483661" r:id="rId5"/>
    <p:sldLayoutId id="2147483658" r:id="rId6"/>
    <p:sldLayoutId id="2147483670" r:id="rId7"/>
    <p:sldLayoutId id="2147483654" r:id="rId8"/>
    <p:sldLayoutId id="2147483655" r:id="rId9"/>
    <p:sldLayoutId id="2147483663" r:id="rId10"/>
    <p:sldLayoutId id="2147483669" r:id="rId11"/>
  </p:sldLayoutIdLst>
  <p:hf sldNum="0" hdr="0" dt="0"/>
  <p:txStyles>
    <p:titleStyle>
      <a:lvl1pPr algn="l" defTabSz="801929"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l" defTabSz="801929"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233896" indent="-233896" algn="l" defTabSz="801929"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474753" indent="-240858" algn="l" defTabSz="801929"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33896" indent="-233896" algn="l" defTabSz="801929"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4pPr>
      <a:lvl5pPr marL="474753" indent="-240858" algn="l" defTabSz="801929" rtl="0" eaLnBrk="1" latinLnBrk="0" hangingPunct="1">
        <a:lnSpc>
          <a:spcPct val="100000"/>
        </a:lnSpc>
        <a:spcBef>
          <a:spcPts val="0"/>
        </a:spcBef>
        <a:buFont typeface="+mj-lt"/>
        <a:buAutoNum type="alphaLcPeriod"/>
        <a:defRPr sz="20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de-DE"/>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8" userDrawn="1">
          <p15:clr>
            <a:srgbClr val="F26B43"/>
          </p15:clr>
        </p15:guide>
        <p15:guide id="2" orient="horz" pos="408" userDrawn="1">
          <p15:clr>
            <a:srgbClr val="F26B43"/>
          </p15:clr>
        </p15:guide>
        <p15:guide id="3" orient="horz" pos="4082" userDrawn="1">
          <p15:clr>
            <a:srgbClr val="F26B43"/>
          </p15:clr>
        </p15:guide>
        <p15:guide id="4" orient="horz" pos="4256" userDrawn="1">
          <p15:clr>
            <a:srgbClr val="F26B43"/>
          </p15:clr>
        </p15:guide>
        <p15:guide id="5" pos="374" userDrawn="1">
          <p15:clr>
            <a:srgbClr val="F26B43"/>
          </p15:clr>
        </p15:guide>
        <p15:guide id="6" pos="2279" userDrawn="1">
          <p15:clr>
            <a:srgbClr val="F26B43"/>
          </p15:clr>
        </p15:guide>
        <p15:guide id="7" pos="2415" userDrawn="1">
          <p15:clr>
            <a:srgbClr val="F26B43"/>
          </p15:clr>
        </p15:guide>
        <p15:guide id="8" pos="4320" userDrawn="1">
          <p15:clr>
            <a:srgbClr val="F26B43"/>
          </p15:clr>
        </p15:guide>
        <p15:guide id="9" pos="4456" userDrawn="1">
          <p15:clr>
            <a:srgbClr val="F26B43"/>
          </p15:clr>
        </p15:guide>
        <p15:guide id="10" pos="6361" userDrawn="1">
          <p15:clr>
            <a:srgbClr val="F26B43"/>
          </p15:clr>
        </p15:guide>
        <p15:guide id="11" pos="3436" userDrawn="1">
          <p15:clr>
            <a:srgbClr val="F26B43"/>
          </p15:clr>
        </p15:guide>
        <p15:guide id="12" pos="329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bildung-mv.de/lehrer/lehrerpruefungsam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m.scharfenorth@iq.bm.mv-regierung.de" TargetMode="External"/><Relationship Id="rId2" Type="http://schemas.openxmlformats.org/officeDocument/2006/relationships/hyperlink" Target="mailto:j.bonin@iq.bm.mv-regierung.de" TargetMode="External"/><Relationship Id="rId1" Type="http://schemas.openxmlformats.org/officeDocument/2006/relationships/slideLayout" Target="../slideLayouts/slideLayout4.xml"/><Relationship Id="rId4" Type="http://schemas.openxmlformats.org/officeDocument/2006/relationships/hyperlink" Target="mailto:k.gazioch@iq.bm.mv-regierung.d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bildung-mv.de/iq-m-v/lehrerpruefungsamt/"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5C58BA-4CBC-4680-ABF9-62E0C02ABB62}"/>
              </a:ext>
            </a:extLst>
          </p:cNvPr>
          <p:cNvSpPr>
            <a:spLocks noGrp="1"/>
          </p:cNvSpPr>
          <p:nvPr>
            <p:ph type="ctrTitle"/>
          </p:nvPr>
        </p:nvSpPr>
        <p:spPr>
          <a:xfrm>
            <a:off x="1223135" y="2475181"/>
            <a:ext cx="7099171" cy="1547009"/>
          </a:xfrm>
        </p:spPr>
        <p:txBody>
          <a:bodyPr/>
          <a:lstStyle/>
          <a:p>
            <a:r>
              <a:rPr lang="de-DE" dirty="0"/>
              <a:t>Informationen zur Ersten Staatsprüfung für Lehrämter</a:t>
            </a:r>
          </a:p>
        </p:txBody>
      </p:sp>
      <p:sp>
        <p:nvSpPr>
          <p:cNvPr id="3" name="Untertitel 2">
            <a:extLst>
              <a:ext uri="{FF2B5EF4-FFF2-40B4-BE49-F238E27FC236}">
                <a16:creationId xmlns:a16="http://schemas.microsoft.com/office/drawing/2014/main" id="{4C920D31-3F5A-42FE-8F62-73F8387FA21C}"/>
              </a:ext>
            </a:extLst>
          </p:cNvPr>
          <p:cNvSpPr>
            <a:spLocks noGrp="1"/>
          </p:cNvSpPr>
          <p:nvPr>
            <p:ph type="subTitle" idx="1"/>
          </p:nvPr>
        </p:nvSpPr>
        <p:spPr>
          <a:xfrm>
            <a:off x="1223135" y="3923853"/>
            <a:ext cx="7111103" cy="1013448"/>
          </a:xfrm>
        </p:spPr>
        <p:txBody>
          <a:bodyPr/>
          <a:lstStyle/>
          <a:p>
            <a:r>
              <a:rPr lang="de-DE" dirty="0"/>
              <a:t>Lehrerprüfungsamt Mecklenburg-Vorpommern</a:t>
            </a:r>
          </a:p>
          <a:p>
            <a:r>
              <a:rPr lang="de-DE" dirty="0"/>
              <a:t>Informationsveranstaltung für die Universität Rostock am 28.04.2026</a:t>
            </a:r>
          </a:p>
          <a:p>
            <a:endParaRPr lang="de-DE" sz="2000" dirty="0">
              <a:solidFill>
                <a:srgbClr val="000000"/>
              </a:solidFill>
              <a:hlinkClick r:id="rId2"/>
            </a:endParaRPr>
          </a:p>
          <a:p>
            <a:r>
              <a:rPr lang="de-DE" sz="2000" dirty="0">
                <a:solidFill>
                  <a:srgbClr val="000000"/>
                </a:solidFill>
                <a:hlinkClick r:id="rId2"/>
              </a:rPr>
              <a:t>https://www.bildung-mv.de/lehrer/lehrerpruefungsamt</a:t>
            </a:r>
            <a:endParaRPr lang="de-DE" sz="2000" dirty="0">
              <a:solidFill>
                <a:srgbClr val="000000"/>
              </a:solidFill>
            </a:endParaRPr>
          </a:p>
          <a:p>
            <a:endParaRPr lang="de-DE" dirty="0"/>
          </a:p>
        </p:txBody>
      </p:sp>
    </p:spTree>
    <p:extLst>
      <p:ext uri="{BB962C8B-B14F-4D97-AF65-F5344CB8AC3E}">
        <p14:creationId xmlns:p14="http://schemas.microsoft.com/office/powerpoint/2010/main" val="2018106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3. Wissenschaftliche Abschlussarbeit</a:t>
            </a:r>
            <a:br>
              <a:rPr lang="de-DE" dirty="0"/>
            </a:br>
            <a:r>
              <a:rPr lang="de-DE" sz="2000" b="0" dirty="0"/>
              <a:t>Grundlagen WAA</a:t>
            </a:r>
          </a:p>
        </p:txBody>
      </p:sp>
      <p:sp>
        <p:nvSpPr>
          <p:cNvPr id="3" name="Inhaltsplatzhalter 2">
            <a:extLst>
              <a:ext uri="{FF2B5EF4-FFF2-40B4-BE49-F238E27FC236}">
                <a16:creationId xmlns:a16="http://schemas.microsoft.com/office/drawing/2014/main" id="{EAD4B5C2-33AC-4874-BCCD-EDE4AE2F38A9}"/>
              </a:ext>
            </a:extLst>
          </p:cNvPr>
          <p:cNvSpPr>
            <a:spLocks noGrp="1"/>
          </p:cNvSpPr>
          <p:nvPr>
            <p:ph idx="1"/>
          </p:nvPr>
        </p:nvSpPr>
        <p:spPr>
          <a:xfrm>
            <a:off x="593726" y="1619597"/>
            <a:ext cx="9216676" cy="4824574"/>
          </a:xfrm>
        </p:spPr>
        <p:txBody>
          <a:bodyPr/>
          <a:lstStyle/>
          <a:p>
            <a:pPr>
              <a:buClrTx/>
              <a:buSzPct val="100000"/>
            </a:pPr>
            <a:r>
              <a:rPr lang="de-DE" dirty="0"/>
              <a:t>Die WAA kann in einer Fachwissenschaft, in der Fachdidaktik oder in den Bildungswissenschaften geschrieben werden. </a:t>
            </a:r>
          </a:p>
          <a:p>
            <a:pPr>
              <a:buClrTx/>
              <a:buSzPct val="100000"/>
            </a:pPr>
            <a:endParaRPr lang="de-DE" dirty="0"/>
          </a:p>
          <a:p>
            <a:pPr>
              <a:buClrTx/>
              <a:buSzPct val="100000"/>
            </a:pPr>
            <a:r>
              <a:rPr lang="de-DE" dirty="0"/>
              <a:t>Studierende für das Lehramt an Gymnasien fertigen ihre Abschlussarbeit grundsätzlich in einem ihrer Fächer (Fachwissenschaft oder Fachdidaktik) an. </a:t>
            </a:r>
          </a:p>
          <a:p>
            <a:pPr>
              <a:buClrTx/>
              <a:buSzPct val="100000"/>
            </a:pPr>
            <a:endParaRPr lang="de-DE" dirty="0"/>
          </a:p>
          <a:p>
            <a:pPr>
              <a:buClrTx/>
              <a:buSzPct val="100000"/>
            </a:pPr>
            <a:r>
              <a:rPr lang="de-DE" dirty="0"/>
              <a:t>Studierende für das Lehramt für Sonderpädagogik verfassen ihre Abschlussarbeit in einer ihrer sonderpädagogischen Fachrichtungen. </a:t>
            </a:r>
          </a:p>
          <a:p>
            <a:pPr>
              <a:buClrTx/>
              <a:buSzPct val="100000"/>
            </a:pPr>
            <a:endParaRPr lang="de-DE" dirty="0"/>
          </a:p>
          <a:p>
            <a:pPr>
              <a:buClrTx/>
              <a:buSzPct val="100000"/>
            </a:pPr>
            <a:r>
              <a:rPr lang="de-DE" dirty="0"/>
              <a:t>Studierende für das Lehramt an Gymnasien und für Sonderpädagogik können ihre Abschlussarbeit auf Antrag beim LPA auch in den Bildungswissenschaften oder in den Fachdidaktiken verfassen, sofern das arithmetische Mittel der Fachnoten besser als 2,0 ist.</a:t>
            </a:r>
            <a:endParaRPr lang="de-DE" dirty="0">
              <a:latin typeface="+mj-lt"/>
            </a:endParaRP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Tree>
    <p:extLst>
      <p:ext uri="{BB962C8B-B14F-4D97-AF65-F5344CB8AC3E}">
        <p14:creationId xmlns:p14="http://schemas.microsoft.com/office/powerpoint/2010/main" val="1323512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3. Wissenschaftliche Abschlussarbeit</a:t>
            </a:r>
            <a:br>
              <a:rPr lang="de-DE" dirty="0"/>
            </a:br>
            <a:r>
              <a:rPr lang="de-DE" sz="2000" b="0" dirty="0"/>
              <a:t>Grundlagen WAA</a:t>
            </a:r>
          </a:p>
        </p:txBody>
      </p:sp>
      <p:sp>
        <p:nvSpPr>
          <p:cNvPr id="3" name="Inhaltsplatzhalter 2">
            <a:extLst>
              <a:ext uri="{FF2B5EF4-FFF2-40B4-BE49-F238E27FC236}">
                <a16:creationId xmlns:a16="http://schemas.microsoft.com/office/drawing/2014/main" id="{EAD4B5C2-33AC-4874-BCCD-EDE4AE2F38A9}"/>
              </a:ext>
            </a:extLst>
          </p:cNvPr>
          <p:cNvSpPr>
            <a:spLocks noGrp="1"/>
          </p:cNvSpPr>
          <p:nvPr>
            <p:ph idx="1"/>
          </p:nvPr>
        </p:nvSpPr>
        <p:spPr>
          <a:xfrm>
            <a:off x="593726" y="1619597"/>
            <a:ext cx="9216676" cy="4824574"/>
          </a:xfrm>
        </p:spPr>
        <p:txBody>
          <a:bodyPr/>
          <a:lstStyle/>
          <a:p>
            <a:pPr lvl="0" eaLnBrk="1" hangingPunct="1">
              <a:lnSpc>
                <a:spcPct val="100000"/>
              </a:lnSpc>
              <a:spcBef>
                <a:spcPct val="50000"/>
              </a:spcBef>
              <a:buClrTx/>
              <a:buSzTx/>
            </a:pPr>
            <a:r>
              <a:rPr lang="de-DE" kern="1200" dirty="0">
                <a:latin typeface="+mj-lt"/>
              </a:rPr>
              <a:t>Der/ die Studierende fasst die Arbeit in deutscher Sprache ab. Ist das Fach eine moderne Fremdsprache, so kann sie oder er wählen, ob sie oder er die Arbeit in dieser oder in deutscher Sprache anfertigen will. </a:t>
            </a:r>
          </a:p>
          <a:p>
            <a:pPr lvl="0" eaLnBrk="1" hangingPunct="1">
              <a:lnSpc>
                <a:spcPct val="100000"/>
              </a:lnSpc>
              <a:spcBef>
                <a:spcPct val="50000"/>
              </a:spcBef>
              <a:buClrTx/>
              <a:buSzTx/>
            </a:pPr>
            <a:r>
              <a:rPr lang="de-DE" kern="1200" dirty="0">
                <a:latin typeface="+mj-lt"/>
              </a:rPr>
              <a:t>Wird sie in deutscher Sprache geschrieben, schließt sie mit einer Zusammenfassung in der zu prüfenden Fremdsprache ab, die etwa 10 Prozent des Gesamtumfanges umfassen soll. </a:t>
            </a:r>
          </a:p>
          <a:p>
            <a:pPr lvl="0" eaLnBrk="1" hangingPunct="1">
              <a:lnSpc>
                <a:spcPct val="100000"/>
              </a:lnSpc>
              <a:spcBef>
                <a:spcPct val="50000"/>
              </a:spcBef>
              <a:buClrTx/>
              <a:buSzTx/>
            </a:pPr>
            <a:r>
              <a:rPr lang="de-DE" kern="1200" dirty="0">
                <a:latin typeface="+mj-lt"/>
              </a:rPr>
              <a:t>Der Umfang soll ohne Anhang nicht mehr als 50 Seiten betragen.</a:t>
            </a:r>
          </a:p>
          <a:p>
            <a:pPr lvl="0" eaLnBrk="1" hangingPunct="1">
              <a:lnSpc>
                <a:spcPct val="100000"/>
              </a:lnSpc>
              <a:spcBef>
                <a:spcPct val="50000"/>
              </a:spcBef>
              <a:buClrTx/>
              <a:buSzTx/>
            </a:pPr>
            <a:r>
              <a:rPr lang="de-DE" kern="1200" dirty="0">
                <a:latin typeface="+mj-lt"/>
              </a:rPr>
              <a:t>Die Arbeit ist neben 3 Druckexemplaren zusätzlich als </a:t>
            </a:r>
            <a:r>
              <a:rPr lang="de-DE" kern="1200" dirty="0" err="1">
                <a:latin typeface="+mj-lt"/>
              </a:rPr>
              <a:t>pdf</a:t>
            </a:r>
            <a:r>
              <a:rPr lang="de-DE" kern="1200" dirty="0">
                <a:latin typeface="+mj-lt"/>
              </a:rPr>
              <a:t>-Datei per E-Mail und zusammen mit der Erklärung an das LPA abzuliefern, dass von der Arbeit eine elektronische Kopie gefertigt und gespeichert werden darf.</a:t>
            </a:r>
          </a:p>
          <a:p>
            <a:pPr>
              <a:buClrTx/>
              <a:buSzPct val="100000"/>
            </a:pPr>
            <a:endParaRPr lang="de-DE" dirty="0">
              <a:latin typeface="+mj-lt"/>
            </a:endParaRP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Tree>
    <p:extLst>
      <p:ext uri="{BB962C8B-B14F-4D97-AF65-F5344CB8AC3E}">
        <p14:creationId xmlns:p14="http://schemas.microsoft.com/office/powerpoint/2010/main" val="1158924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3. Wissenschaftliche Abschlussarbeit</a:t>
            </a:r>
            <a:br>
              <a:rPr lang="de-DE" dirty="0"/>
            </a:br>
            <a:r>
              <a:rPr lang="de-DE" sz="2000" b="0" dirty="0"/>
              <a:t>Thema der WAA, Abgabe</a:t>
            </a:r>
          </a:p>
        </p:txBody>
      </p:sp>
      <p:sp>
        <p:nvSpPr>
          <p:cNvPr id="3" name="Inhaltsplatzhalter 2">
            <a:extLst>
              <a:ext uri="{FF2B5EF4-FFF2-40B4-BE49-F238E27FC236}">
                <a16:creationId xmlns:a16="http://schemas.microsoft.com/office/drawing/2014/main" id="{EAD4B5C2-33AC-4874-BCCD-EDE4AE2F38A9}"/>
              </a:ext>
            </a:extLst>
          </p:cNvPr>
          <p:cNvSpPr>
            <a:spLocks noGrp="1"/>
          </p:cNvSpPr>
          <p:nvPr>
            <p:ph idx="1"/>
          </p:nvPr>
        </p:nvSpPr>
        <p:spPr>
          <a:xfrm>
            <a:off x="593726" y="1619597"/>
            <a:ext cx="9216676" cy="4824574"/>
          </a:xfrm>
        </p:spPr>
        <p:txBody>
          <a:bodyPr/>
          <a:lstStyle/>
          <a:p>
            <a:pPr lvl="0" eaLnBrk="1" hangingPunct="1">
              <a:spcBef>
                <a:spcPts val="600"/>
              </a:spcBef>
              <a:buClrTx/>
              <a:buSzTx/>
            </a:pPr>
            <a:r>
              <a:rPr lang="de-DE" kern="1200" dirty="0"/>
              <a:t>Wortlaut sowie Interpunktion des Themas dürfen nach der Genehmigung durch das LPA nicht mehr geändert werden.</a:t>
            </a:r>
          </a:p>
          <a:p>
            <a:pPr lvl="0" eaLnBrk="1" hangingPunct="1">
              <a:spcBef>
                <a:spcPts val="600"/>
              </a:spcBef>
              <a:buClrTx/>
              <a:buSzTx/>
            </a:pPr>
            <a:r>
              <a:rPr lang="de-DE" kern="1200" dirty="0"/>
              <a:t>Nach Fertigstellung ist die Abgabe der WAA jederzeit möglich.</a:t>
            </a:r>
          </a:p>
          <a:p>
            <a:pPr lvl="0" eaLnBrk="1" hangingPunct="1">
              <a:spcBef>
                <a:spcPts val="600"/>
              </a:spcBef>
              <a:buClrTx/>
              <a:buSzTx/>
            </a:pPr>
            <a:r>
              <a:rPr lang="de-DE" kern="1200" dirty="0"/>
              <a:t>Im Falle einer Zulassung zur Ersten Staatsprüfung zum Sommersemester ist der letzte Abgabetermin für die WAA der </a:t>
            </a:r>
            <a:r>
              <a:rPr lang="de-DE" kern="1200" dirty="0">
                <a:solidFill>
                  <a:schemeClr val="tx1">
                    <a:lumMod val="75000"/>
                  </a:schemeClr>
                </a:solidFill>
              </a:rPr>
              <a:t>1. Juni </a:t>
            </a:r>
            <a:r>
              <a:rPr lang="de-DE" kern="1200" dirty="0"/>
              <a:t>im Prüfungssemester. </a:t>
            </a:r>
          </a:p>
          <a:p>
            <a:pPr lvl="0" eaLnBrk="1" hangingPunct="1">
              <a:spcBef>
                <a:spcPts val="600"/>
              </a:spcBef>
              <a:buClrTx/>
              <a:buSzTx/>
            </a:pPr>
            <a:r>
              <a:rPr lang="de-DE" kern="1200" dirty="0"/>
              <a:t>Im Falle einer Zulassung zur Ersten Staatsprüfung zum Wintersemester ist der letzte Abgabetermin für die WAA der </a:t>
            </a:r>
            <a:r>
              <a:rPr lang="de-DE" kern="1200" dirty="0">
                <a:solidFill>
                  <a:schemeClr val="tx1">
                    <a:lumMod val="75000"/>
                  </a:schemeClr>
                </a:solidFill>
              </a:rPr>
              <a:t>1. Dezember </a:t>
            </a:r>
            <a:r>
              <a:rPr lang="de-DE" kern="1200" dirty="0"/>
              <a:t>im Prüfungssemester. </a:t>
            </a:r>
          </a:p>
          <a:p>
            <a:pPr lvl="0" eaLnBrk="1" hangingPunct="1">
              <a:spcBef>
                <a:spcPts val="600"/>
              </a:spcBef>
              <a:buClrTx/>
              <a:buSzTx/>
            </a:pPr>
            <a:endParaRPr lang="de-DE" kern="1200" dirty="0"/>
          </a:p>
          <a:p>
            <a:pPr lvl="0" eaLnBrk="1" hangingPunct="1">
              <a:spcBef>
                <a:spcPts val="600"/>
              </a:spcBef>
              <a:buClrTx/>
              <a:buSzTx/>
            </a:pPr>
            <a:r>
              <a:rPr lang="de-DE" kern="1200" dirty="0"/>
              <a:t>Wir empfehlen die Arbeit möglichst vor dem Prüfungssemester abzugeben.</a:t>
            </a:r>
          </a:p>
          <a:p>
            <a:pPr lvl="0" eaLnBrk="1" hangingPunct="1">
              <a:spcBef>
                <a:spcPts val="600"/>
              </a:spcBef>
              <a:buClrTx/>
              <a:buSzTx/>
            </a:pPr>
            <a:endParaRPr lang="de-DE" kern="1200" dirty="0"/>
          </a:p>
          <a:p>
            <a:pPr lvl="0" eaLnBrk="1" hangingPunct="1">
              <a:spcBef>
                <a:spcPts val="600"/>
              </a:spcBef>
              <a:buClrTx/>
              <a:buSzTx/>
            </a:pPr>
            <a:r>
              <a:rPr lang="de-DE" kern="1200" dirty="0"/>
              <a:t>Eine individuelle Verschiebung des Abgabetermins kann nicht erfolgen.</a:t>
            </a:r>
          </a:p>
          <a:p>
            <a:pPr lvl="0" eaLnBrk="1" hangingPunct="1">
              <a:spcBef>
                <a:spcPts val="600"/>
              </a:spcBef>
              <a:buClrTx/>
              <a:buSzTx/>
            </a:pPr>
            <a:endParaRPr lang="de-DE" kern="1200" dirty="0"/>
          </a:p>
          <a:p>
            <a:pPr lvl="0" eaLnBrk="1" hangingPunct="1">
              <a:spcBef>
                <a:spcPts val="600"/>
              </a:spcBef>
              <a:buClrTx/>
              <a:buSzTx/>
            </a:pPr>
            <a:r>
              <a:rPr lang="de-DE" kern="1200" dirty="0"/>
              <a:t>Ein Rücktritt ist nach Genehmigung durch das LPA möglich, wenn nicht durch Prüfling zu vertretende Gründe vorliegen. </a:t>
            </a:r>
          </a:p>
          <a:p>
            <a:pPr>
              <a:buClrTx/>
              <a:buSzPct val="100000"/>
            </a:pPr>
            <a:endParaRPr lang="de-DE" dirty="0">
              <a:latin typeface="+mj-lt"/>
            </a:endParaRP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Tree>
    <p:extLst>
      <p:ext uri="{BB962C8B-B14F-4D97-AF65-F5344CB8AC3E}">
        <p14:creationId xmlns:p14="http://schemas.microsoft.com/office/powerpoint/2010/main" val="2044184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3. Wissenschaftliche Abschlussarbeit</a:t>
            </a:r>
            <a:br>
              <a:rPr lang="de-DE" dirty="0"/>
            </a:br>
            <a:r>
              <a:rPr lang="de-DE" sz="2000" b="0" dirty="0"/>
              <a:t>Antrag für das Thema der WAA</a:t>
            </a: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pic>
        <p:nvPicPr>
          <p:cNvPr id="5" name="Picture 2">
            <a:extLst>
              <a:ext uri="{FF2B5EF4-FFF2-40B4-BE49-F238E27FC236}">
                <a16:creationId xmlns:a16="http://schemas.microsoft.com/office/drawing/2014/main" id="{6ADA7A8D-7B88-5310-3EEE-70E6DF6B6F6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93726" y="1503105"/>
            <a:ext cx="8241313" cy="501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481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3. Wissenschaftliche Abschlussarbeit</a:t>
            </a:r>
            <a:br>
              <a:rPr lang="de-DE" dirty="0"/>
            </a:br>
            <a:r>
              <a:rPr lang="de-DE" sz="2000" b="0" dirty="0"/>
              <a:t>Antrag für das Thema der WAA</a:t>
            </a: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pic>
        <p:nvPicPr>
          <p:cNvPr id="6" name="Picture 2">
            <a:extLst>
              <a:ext uri="{FF2B5EF4-FFF2-40B4-BE49-F238E27FC236}">
                <a16:creationId xmlns:a16="http://schemas.microsoft.com/office/drawing/2014/main" id="{B7352C4E-8BB5-DA21-8130-DE2251F6FE37}"/>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77708" y="1403572"/>
            <a:ext cx="8584621" cy="558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394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3. Wissenschaftliche Abschlussarbeit</a:t>
            </a:r>
            <a:br>
              <a:rPr lang="de-DE" dirty="0"/>
            </a:br>
            <a:r>
              <a:rPr lang="de-DE" sz="2000" b="0" dirty="0"/>
              <a:t>Antrag für das Thema der WAA</a:t>
            </a: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
        <p:nvSpPr>
          <p:cNvPr id="5" name="Inhaltsplatzhalter 4">
            <a:extLst>
              <a:ext uri="{FF2B5EF4-FFF2-40B4-BE49-F238E27FC236}">
                <a16:creationId xmlns:a16="http://schemas.microsoft.com/office/drawing/2014/main" id="{F110DCB6-0050-A31F-537F-1FEE35E52894}"/>
              </a:ext>
            </a:extLst>
          </p:cNvPr>
          <p:cNvSpPr>
            <a:spLocks noGrp="1"/>
          </p:cNvSpPr>
          <p:nvPr>
            <p:ph idx="1"/>
          </p:nvPr>
        </p:nvSpPr>
        <p:spPr>
          <a:xfrm>
            <a:off x="593725" y="1655763"/>
            <a:ext cx="7056437" cy="2154436"/>
          </a:xfrm>
          <a:prstGeom prst="rect">
            <a:avLst/>
          </a:prstGeom>
          <a:solidFill>
            <a:schemeClr val="accent1">
              <a:tint val="20000"/>
            </a:schemeClr>
          </a:solidFill>
        </p:spPr>
        <p:txBody>
          <a:bodyPr wrap="square">
            <a:spAutoFit/>
          </a:bodyPr>
          <a:lstStyle/>
          <a:p>
            <a:pPr marL="0" marR="0" lvl="0" indent="0" algn="l" defTabSz="914400" rtl="0" eaLnBrk="1" fontAlgn="base" latinLnBrk="0" hangingPunct="1">
              <a:lnSpc>
                <a:spcPts val="2400"/>
              </a:lnSpc>
              <a:spcBef>
                <a:spcPct val="50000"/>
              </a:spcBef>
              <a:spcAft>
                <a:spcPct val="0"/>
              </a:spcAft>
              <a:buClrTx/>
              <a:buSzTx/>
              <a:buFontTx/>
              <a:buNone/>
              <a:tabLst/>
              <a:defRPr/>
            </a:pPr>
            <a:r>
              <a:rPr kumimoji="0" lang="de-DE" b="1" i="0" u="none" strike="noStrike" kern="1200" cap="none" spc="0" normalizeH="0" baseline="0" noProof="0" dirty="0">
                <a:ln>
                  <a:noFill/>
                </a:ln>
                <a:effectLst/>
                <a:uLnTx/>
                <a:uFillTx/>
                <a:ea typeface="+mn-ea"/>
                <a:cs typeface="+mn-cs"/>
              </a:rPr>
              <a:t>Anlage: </a:t>
            </a:r>
            <a:endParaRPr kumimoji="0" lang="de-DE" b="0" i="0" u="none" strike="noStrike" kern="1200" cap="none" spc="0" normalizeH="0" baseline="0" noProof="0" dirty="0">
              <a:ln>
                <a:noFill/>
              </a:ln>
              <a:effectLst/>
              <a:uLnTx/>
              <a:uFillTx/>
              <a:ea typeface="+mn-ea"/>
              <a:cs typeface="+mn-cs"/>
            </a:endParaRPr>
          </a:p>
          <a:p>
            <a:pPr marL="342900" marR="0" lvl="0" indent="-342900" algn="l" defTabSz="914400" rtl="0" eaLnBrk="1" fontAlgn="base" latinLnBrk="0" hangingPunct="1">
              <a:lnSpc>
                <a:spcPts val="2400"/>
              </a:lnSpc>
              <a:spcBef>
                <a:spcPct val="50000"/>
              </a:spcBef>
              <a:spcAft>
                <a:spcPct val="0"/>
              </a:spcAft>
              <a:buClrTx/>
              <a:buSzTx/>
              <a:buFont typeface="Arial" panose="020B0604020202020204" pitchFamily="34" charset="0"/>
              <a:buChar char="•"/>
              <a:tabLst/>
              <a:defRPr/>
            </a:pPr>
            <a:r>
              <a:rPr kumimoji="0" lang="de-DE" b="0" i="0" u="none" strike="noStrike" kern="1200" cap="none" spc="0" normalizeH="0" baseline="0" noProof="0" dirty="0">
                <a:ln>
                  <a:noFill/>
                </a:ln>
                <a:effectLst/>
                <a:uLnTx/>
                <a:uFillTx/>
                <a:ea typeface="+mn-ea"/>
                <a:cs typeface="+mn-cs"/>
              </a:rPr>
              <a:t>Nachweis der erreichten ECTS-Punkte  (ZPA),</a:t>
            </a:r>
          </a:p>
          <a:p>
            <a:pPr marL="342900" marR="0" lvl="0" indent="-342900" algn="l" defTabSz="914400" rtl="0" eaLnBrk="1" fontAlgn="base" latinLnBrk="0" hangingPunct="1">
              <a:lnSpc>
                <a:spcPts val="2400"/>
              </a:lnSpc>
              <a:spcBef>
                <a:spcPct val="50000"/>
              </a:spcBef>
              <a:spcAft>
                <a:spcPct val="0"/>
              </a:spcAft>
              <a:buClrTx/>
              <a:buSzTx/>
              <a:buFont typeface="Arial" panose="020B0604020202020204" pitchFamily="34" charset="0"/>
              <a:buChar char="•"/>
              <a:tabLst/>
              <a:defRPr/>
            </a:pPr>
            <a:r>
              <a:rPr kumimoji="0" lang="de-DE" b="0" i="0" u="none" strike="noStrike" kern="1200" cap="none" spc="0" normalizeH="0" baseline="0" noProof="0" dirty="0">
                <a:ln>
                  <a:noFill/>
                </a:ln>
                <a:effectLst/>
                <a:uLnTx/>
                <a:uFillTx/>
                <a:ea typeface="+mn-ea"/>
                <a:cs typeface="+mn-cs"/>
              </a:rPr>
              <a:t>aktuelle Studienverlaufsbescheinigung (Ausdruck),</a:t>
            </a:r>
          </a:p>
          <a:p>
            <a:pPr marL="342900" marR="0" lvl="0" indent="-342900" algn="l" defTabSz="914400" rtl="0" eaLnBrk="1" fontAlgn="base" latinLnBrk="0" hangingPunct="1">
              <a:lnSpc>
                <a:spcPts val="2400"/>
              </a:lnSpc>
              <a:spcBef>
                <a:spcPct val="50000"/>
              </a:spcBef>
              <a:spcAft>
                <a:spcPct val="0"/>
              </a:spcAft>
              <a:buClrTx/>
              <a:buSzTx/>
              <a:buFont typeface="Arial" panose="020B0604020202020204" pitchFamily="34" charset="0"/>
              <a:buChar char="•"/>
              <a:tabLst/>
              <a:defRPr/>
            </a:pPr>
            <a:r>
              <a:rPr kumimoji="0" lang="de-DE" b="0" i="0" u="none" strike="noStrike" kern="1200" cap="none" spc="0" normalizeH="0" baseline="0" noProof="0" dirty="0">
                <a:ln>
                  <a:noFill/>
                </a:ln>
                <a:effectLst/>
                <a:uLnTx/>
                <a:uFillTx/>
                <a:ea typeface="+mn-ea"/>
                <a:cs typeface="+mn-cs"/>
              </a:rPr>
              <a:t>gegebenenfalls Auflistung vorheriger Studienzeiten</a:t>
            </a:r>
          </a:p>
          <a:p>
            <a:pPr marL="0" marR="0" lvl="0" indent="0" algn="l" defTabSz="914400" rtl="0" eaLnBrk="1" fontAlgn="base" latinLnBrk="0" hangingPunct="1">
              <a:lnSpc>
                <a:spcPts val="2400"/>
              </a:lnSpc>
              <a:spcBef>
                <a:spcPct val="50000"/>
              </a:spcBef>
              <a:spcAft>
                <a:spcPct val="0"/>
              </a:spcAft>
              <a:buClrTx/>
              <a:buSzTx/>
              <a:buFontTx/>
              <a:buNone/>
              <a:tabLst/>
              <a:defRPr/>
            </a:pPr>
            <a:endParaRPr kumimoji="0" lang="de-DE" sz="2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37983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3. Wissenschaftliche Abschlussarbeit</a:t>
            </a:r>
            <a:br>
              <a:rPr lang="de-DE" dirty="0"/>
            </a:br>
            <a:r>
              <a:rPr lang="de-DE" sz="2000" b="0" dirty="0"/>
              <a:t>Gutachten zur WAA</a:t>
            </a: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3724" y="1655601"/>
            <a:ext cx="9504710" cy="4824574"/>
          </a:xfrm>
        </p:spPr>
        <p:txBody>
          <a:bodyPr/>
          <a:lstStyle/>
          <a:p>
            <a:pPr marR="0" lvl="0" algn="l" defTabSz="914400" rtl="0" eaLnBrk="1" fontAlgn="base" latinLnBrk="0" hangingPunct="1">
              <a:lnSpc>
                <a:spcPts val="2400"/>
              </a:lnSpc>
              <a:spcBef>
                <a:spcPct val="50000"/>
              </a:spcBef>
              <a:spcAft>
                <a:spcPct val="0"/>
              </a:spcAft>
              <a:buClrTx/>
              <a:buSzTx/>
              <a:tabLst/>
              <a:defRPr/>
            </a:pPr>
            <a:r>
              <a:rPr kumimoji="0" lang="de-DE" b="0" i="0" u="none" strike="noStrike" kern="1200" cap="none" spc="0" normalizeH="0" baseline="0" noProof="0" dirty="0">
                <a:ln>
                  <a:noFill/>
                </a:ln>
                <a:effectLst/>
                <a:uLnTx/>
                <a:uFillTx/>
                <a:latin typeface="+mj-lt"/>
                <a:ea typeface="+mn-ea"/>
                <a:cs typeface="+mn-cs"/>
              </a:rPr>
              <a:t>Die Arbeit wird von der Prüferin oder dem Prüfer und einem weiteren prüfungsberechtigten Mitglied der Hochschule begutachtet und benotet. </a:t>
            </a:r>
          </a:p>
          <a:p>
            <a:pPr marR="0" lvl="0" algn="l" defTabSz="914400" rtl="0" eaLnBrk="1" fontAlgn="base" latinLnBrk="0" hangingPunct="1">
              <a:lnSpc>
                <a:spcPts val="2400"/>
              </a:lnSpc>
              <a:spcBef>
                <a:spcPct val="50000"/>
              </a:spcBef>
              <a:spcAft>
                <a:spcPct val="0"/>
              </a:spcAft>
              <a:buClrTx/>
              <a:buSzTx/>
              <a:tabLst/>
              <a:defRPr/>
            </a:pPr>
            <a:r>
              <a:rPr kumimoji="0" lang="de-DE" b="0" i="0" u="none" strike="noStrike" kern="1200" cap="none" spc="0" normalizeH="0" baseline="0" noProof="0" dirty="0">
                <a:ln>
                  <a:noFill/>
                </a:ln>
                <a:effectLst/>
                <a:uLnTx/>
                <a:uFillTx/>
                <a:latin typeface="+mj-lt"/>
                <a:ea typeface="+mn-ea"/>
                <a:cs typeface="+mn-cs"/>
              </a:rPr>
              <a:t>Beide Prüfende werden vom LPA berufen. </a:t>
            </a:r>
          </a:p>
          <a:p>
            <a:pPr marR="0" lvl="0" algn="l" defTabSz="914400" rtl="0" eaLnBrk="1" fontAlgn="base" latinLnBrk="0" hangingPunct="1">
              <a:lnSpc>
                <a:spcPts val="2400"/>
              </a:lnSpc>
              <a:spcBef>
                <a:spcPct val="50000"/>
              </a:spcBef>
              <a:spcAft>
                <a:spcPct val="0"/>
              </a:spcAft>
              <a:buClrTx/>
              <a:buSzTx/>
              <a:tabLst/>
              <a:defRPr/>
            </a:pPr>
            <a:r>
              <a:rPr kumimoji="0" lang="de-DE" b="0" i="0" u="none" strike="noStrike" kern="1200" cap="none" spc="0" normalizeH="0" baseline="0" noProof="0" dirty="0">
                <a:ln>
                  <a:noFill/>
                </a:ln>
                <a:effectLst/>
                <a:uLnTx/>
                <a:uFillTx/>
                <a:latin typeface="+mj-lt"/>
                <a:ea typeface="+mn-ea"/>
                <a:cs typeface="+mn-cs"/>
              </a:rPr>
              <a:t>Beide würdigen die Arbeit im Hinblick auf den Prüfungszweck und schlagen eine Bewertung vor. Die sprachliche Darstellung wird bei der Beurteilung mitgewertet. </a:t>
            </a:r>
          </a:p>
          <a:p>
            <a:pPr marR="0" lvl="0" algn="l" defTabSz="914400" rtl="0" eaLnBrk="1" fontAlgn="base" latinLnBrk="0" hangingPunct="1">
              <a:lnSpc>
                <a:spcPts val="2400"/>
              </a:lnSpc>
              <a:spcBef>
                <a:spcPct val="50000"/>
              </a:spcBef>
              <a:spcAft>
                <a:spcPct val="0"/>
              </a:spcAft>
              <a:buClrTx/>
              <a:buSzTx/>
              <a:tabLst/>
              <a:defRPr/>
            </a:pPr>
            <a:r>
              <a:rPr kumimoji="0" lang="de-DE" b="0" i="0" u="none" strike="noStrike" kern="1200" cap="none" spc="0" normalizeH="0" baseline="0" noProof="0" dirty="0">
                <a:ln>
                  <a:noFill/>
                </a:ln>
                <a:effectLst/>
                <a:uLnTx/>
                <a:uFillTx/>
                <a:latin typeface="+mj-lt"/>
                <a:ea typeface="+mn-ea"/>
                <a:cs typeface="+mn-cs"/>
              </a:rPr>
              <a:t>Die Gutachten mit den Benotungen werden dem LPA innerhalb von vier Wochen vorgelegt. </a:t>
            </a:r>
          </a:p>
          <a:p>
            <a:pPr marR="0" lvl="0" algn="l" defTabSz="914400" rtl="0" eaLnBrk="1" fontAlgn="base" latinLnBrk="0" hangingPunct="1">
              <a:lnSpc>
                <a:spcPts val="2400"/>
              </a:lnSpc>
              <a:spcBef>
                <a:spcPct val="50000"/>
              </a:spcBef>
              <a:spcAft>
                <a:spcPct val="0"/>
              </a:spcAft>
              <a:buClrTx/>
              <a:buSzTx/>
              <a:tabLst/>
              <a:defRPr/>
            </a:pPr>
            <a:r>
              <a:rPr lang="de-DE" dirty="0">
                <a:latin typeface="+mj-lt"/>
              </a:rPr>
              <a:t>Die Studierenden werden per E-Mail vom LPA über die Note informiert.</a:t>
            </a:r>
            <a:endParaRPr kumimoji="0" lang="de-DE" b="0" i="0" u="none" strike="noStrike" kern="1200" cap="none" spc="0" normalizeH="0" baseline="0" noProof="0" dirty="0">
              <a:ln>
                <a:noFill/>
              </a:ln>
              <a:effectLst/>
              <a:uLnTx/>
              <a:uFillTx/>
              <a:latin typeface="+mj-lt"/>
              <a:ea typeface="+mn-ea"/>
              <a:cs typeface="+mn-cs"/>
            </a:endParaRPr>
          </a:p>
          <a:p>
            <a:pPr marR="0" lvl="0" algn="l" defTabSz="914400" rtl="0" eaLnBrk="1" fontAlgn="base" latinLnBrk="0" hangingPunct="1">
              <a:lnSpc>
                <a:spcPts val="2400"/>
              </a:lnSpc>
              <a:spcBef>
                <a:spcPct val="50000"/>
              </a:spcBef>
              <a:spcAft>
                <a:spcPct val="0"/>
              </a:spcAft>
              <a:buClrTx/>
              <a:buSzTx/>
              <a:tabLst/>
              <a:defRPr/>
            </a:pPr>
            <a:r>
              <a:rPr kumimoji="0" lang="de-DE" b="0" i="0" u="none" strike="noStrike" kern="1200" cap="none" spc="0" normalizeH="0" baseline="0" noProof="0" dirty="0">
                <a:ln>
                  <a:noFill/>
                </a:ln>
                <a:effectLst/>
                <a:uLnTx/>
                <a:uFillTx/>
                <a:latin typeface="+mj-lt"/>
                <a:ea typeface="+mn-ea"/>
                <a:cs typeface="+mn-cs"/>
              </a:rPr>
              <a:t>Die Arbeit und die Gutachten mit den Bewertungsvorschlägen verbleiben beim LPA.</a:t>
            </a:r>
          </a:p>
          <a:p>
            <a:endParaRPr lang="de-DE" dirty="0"/>
          </a:p>
        </p:txBody>
      </p:sp>
    </p:spTree>
    <p:extLst>
      <p:ext uri="{BB962C8B-B14F-4D97-AF65-F5344CB8AC3E}">
        <p14:creationId xmlns:p14="http://schemas.microsoft.com/office/powerpoint/2010/main" val="1255561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3. Wissenschaftliche Abschlussarbeit</a:t>
            </a:r>
            <a:br>
              <a:rPr lang="de-DE" dirty="0"/>
            </a:br>
            <a:r>
              <a:rPr lang="de-DE" sz="2000" b="0" dirty="0"/>
              <a:t>Hinweise</a:t>
            </a: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3724" y="1655601"/>
            <a:ext cx="9504710" cy="4824574"/>
          </a:xfrm>
        </p:spPr>
        <p:txBody>
          <a:bodyPr/>
          <a:lstStyle/>
          <a:p>
            <a:pPr lvl="0">
              <a:buClrTx/>
              <a:buSzPct val="100000"/>
            </a:pPr>
            <a:r>
              <a:rPr lang="de-DE" dirty="0">
                <a:latin typeface="+mj-lt"/>
                <a:cs typeface="Arial" panose="020B0604020202020204" pitchFamily="34" charset="0"/>
              </a:rPr>
              <a:t>Beenden Sie die WAA unbedingt vor der Vorbereitung auf die mündlichen Prüfungen.</a:t>
            </a:r>
          </a:p>
          <a:p>
            <a:pPr lvl="0">
              <a:buClrTx/>
              <a:buSzPct val="100000"/>
            </a:pPr>
            <a:endParaRPr lang="de-DE" dirty="0">
              <a:latin typeface="+mj-lt"/>
              <a:cs typeface="Arial" panose="020B0604020202020204" pitchFamily="34" charset="0"/>
            </a:endParaRPr>
          </a:p>
          <a:p>
            <a:pPr lvl="0">
              <a:buClrTx/>
              <a:buSzPct val="100000"/>
            </a:pPr>
            <a:r>
              <a:rPr lang="de-DE" dirty="0">
                <a:latin typeface="+mj-lt"/>
                <a:cs typeface="Arial" panose="020B0604020202020204" pitchFamily="34" charset="0"/>
              </a:rPr>
              <a:t>Vereinbaren Sie mit dem Themensteller einen Abgabekorridor, der eine fristgemäße Erstellung der Gutachten ermöglicht. </a:t>
            </a:r>
          </a:p>
          <a:p>
            <a:pPr lvl="0">
              <a:buClrTx/>
              <a:buSzPct val="100000"/>
            </a:pPr>
            <a:endParaRPr lang="de-DE" dirty="0">
              <a:latin typeface="+mj-lt"/>
              <a:cs typeface="Arial" panose="020B0604020202020204" pitchFamily="34" charset="0"/>
            </a:endParaRPr>
          </a:p>
          <a:p>
            <a:pPr lvl="0">
              <a:buClrTx/>
              <a:buSzPct val="100000"/>
            </a:pPr>
            <a:r>
              <a:rPr lang="de-DE" dirty="0">
                <a:latin typeface="+mj-lt"/>
                <a:cs typeface="Arial" panose="020B0604020202020204" pitchFamily="34" charset="0"/>
              </a:rPr>
              <a:t>Da bei Themenstellung vor dem Prüfungssemester die Bearbeitung der WAA zusätzlich zum normalen Arbeitsaufwand des Semesters liegt, denken Sie an eine semesterübergreifende Frist (mindestens 1 Semester mit 2 vorlesungsfreien Zeiten).</a:t>
            </a:r>
            <a:endParaRPr lang="de-DE" dirty="0">
              <a:latin typeface="+mj-lt"/>
            </a:endParaRPr>
          </a:p>
          <a:p>
            <a:endParaRPr lang="de-DE" dirty="0"/>
          </a:p>
        </p:txBody>
      </p:sp>
    </p:spTree>
    <p:extLst>
      <p:ext uri="{BB962C8B-B14F-4D97-AF65-F5344CB8AC3E}">
        <p14:creationId xmlns:p14="http://schemas.microsoft.com/office/powerpoint/2010/main" val="2996938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4. Mündliche Prüfungen</a:t>
            </a: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3551" y="1367550"/>
            <a:ext cx="9504710" cy="4824574"/>
          </a:xfrm>
        </p:spPr>
        <p:txBody>
          <a:bodyPr/>
          <a:lstStyle/>
          <a:p>
            <a:pPr lvl="0">
              <a:spcBef>
                <a:spcPts val="0"/>
              </a:spcBef>
              <a:buClrTx/>
              <a:buSzPct val="100000"/>
            </a:pPr>
            <a:r>
              <a:rPr lang="de-DE" kern="1200" dirty="0"/>
              <a:t>Die Voranmeldung (Excel-Datei) wird per E-Mail an das LPA geschickt.</a:t>
            </a:r>
          </a:p>
          <a:p>
            <a:pPr lvl="0">
              <a:spcBef>
                <a:spcPts val="0"/>
              </a:spcBef>
              <a:buClrTx/>
              <a:buSzPct val="100000"/>
              <a:buFont typeface="Arial" panose="020B0604020202020204" pitchFamily="34" charset="0"/>
              <a:buChar char="•"/>
            </a:pPr>
            <a:endParaRPr lang="de-DE" kern="1200" dirty="0"/>
          </a:p>
          <a:p>
            <a:pPr lvl="0">
              <a:spcBef>
                <a:spcPts val="0"/>
              </a:spcBef>
              <a:buClrTx/>
              <a:buSzPct val="100000"/>
            </a:pPr>
            <a:r>
              <a:rPr lang="de-DE" kern="1200" dirty="0"/>
              <a:t>Die Meldung zur Ersten Staatsprüfung ist schriftlich zu den jeweils vom LPA bekannt gegebenen Terminen an das LPA zu richten.</a:t>
            </a:r>
          </a:p>
          <a:p>
            <a:pPr marL="0" lvl="0" indent="0">
              <a:spcBef>
                <a:spcPts val="0"/>
              </a:spcBef>
              <a:buClrTx/>
              <a:buSzPct val="100000"/>
            </a:pPr>
            <a:endParaRPr lang="de-DE" kern="1200" dirty="0"/>
          </a:p>
          <a:p>
            <a:pPr lvl="0">
              <a:spcBef>
                <a:spcPts val="0"/>
              </a:spcBef>
              <a:buClrTx/>
              <a:buSzPct val="100000"/>
            </a:pPr>
            <a:r>
              <a:rPr lang="de-DE" kern="1200" dirty="0"/>
              <a:t>Der Prüfling meldet sich so rechtzeitig zur Ersten Staatsprüfung, dass sie bis zum Ende der Regelstudienzeit abgeschlossen werden kann.</a:t>
            </a:r>
          </a:p>
          <a:p>
            <a:endParaRPr lang="de-DE" dirty="0"/>
          </a:p>
        </p:txBody>
      </p:sp>
    </p:spTree>
    <p:extLst>
      <p:ext uri="{BB962C8B-B14F-4D97-AF65-F5344CB8AC3E}">
        <p14:creationId xmlns:p14="http://schemas.microsoft.com/office/powerpoint/2010/main" val="1585945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4. Mündliche Prüfungen</a:t>
            </a: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3726" y="1470935"/>
            <a:ext cx="9504710" cy="4824574"/>
          </a:xfrm>
        </p:spPr>
        <p:txBody>
          <a:bodyPr/>
          <a:lstStyle/>
          <a:p>
            <a:pPr marL="457200" lvl="0" indent="-457200" eaLnBrk="1" fontAlgn="ctr" hangingPunct="1">
              <a:lnSpc>
                <a:spcPts val="2400"/>
              </a:lnSpc>
              <a:spcBef>
                <a:spcPts val="0"/>
              </a:spcBef>
              <a:buClrTx/>
              <a:buSzTx/>
              <a:buAutoNum type="arabicParenR"/>
            </a:pPr>
            <a:r>
              <a:rPr lang="de-DE" kern="1200" dirty="0">
                <a:latin typeface="+mj-lt"/>
              </a:rPr>
              <a:t>Voranmeldung zur Datenerfassung: </a:t>
            </a:r>
          </a:p>
          <a:p>
            <a:pPr lvl="0" eaLnBrk="1" fontAlgn="ctr" hangingPunct="1">
              <a:lnSpc>
                <a:spcPts val="2400"/>
              </a:lnSpc>
              <a:spcBef>
                <a:spcPts val="0"/>
              </a:spcBef>
              <a:buClrTx/>
              <a:buSzTx/>
            </a:pPr>
            <a:endParaRPr lang="de-DE" kern="1200" dirty="0">
              <a:latin typeface="+mj-lt"/>
            </a:endParaRPr>
          </a:p>
          <a:p>
            <a:pPr marL="0" lvl="0" indent="0" eaLnBrk="1" fontAlgn="ctr" hangingPunct="1">
              <a:lnSpc>
                <a:spcPts val="2400"/>
              </a:lnSpc>
              <a:spcBef>
                <a:spcPts val="0"/>
              </a:spcBef>
              <a:buClrTx/>
              <a:buSzTx/>
            </a:pPr>
            <a:r>
              <a:rPr lang="de-DE" kern="1200" dirty="0">
                <a:latin typeface="+mj-lt"/>
              </a:rPr>
              <a:t>	</a:t>
            </a:r>
            <a:r>
              <a:rPr lang="de-DE" kern="1200" dirty="0" err="1">
                <a:latin typeface="+mj-lt"/>
              </a:rPr>
              <a:t>SoSe</a:t>
            </a:r>
            <a:r>
              <a:rPr lang="de-DE" kern="1200" dirty="0">
                <a:latin typeface="+mj-lt"/>
              </a:rPr>
              <a:t>: 1. bis 31. Dezember 		</a:t>
            </a:r>
            <a:r>
              <a:rPr lang="de-DE" kern="1200" dirty="0" err="1">
                <a:latin typeface="+mj-lt"/>
              </a:rPr>
              <a:t>WiSe</a:t>
            </a:r>
            <a:r>
              <a:rPr lang="de-DE" kern="1200" dirty="0">
                <a:latin typeface="+mj-lt"/>
              </a:rPr>
              <a:t>: 1. bis 30. Juni</a:t>
            </a:r>
          </a:p>
          <a:p>
            <a:pPr marL="0" lvl="0" indent="0" eaLnBrk="1" fontAlgn="ctr" hangingPunct="1">
              <a:lnSpc>
                <a:spcPts val="2400"/>
              </a:lnSpc>
              <a:spcBef>
                <a:spcPts val="0"/>
              </a:spcBef>
              <a:buClrTx/>
              <a:buSzTx/>
            </a:pPr>
            <a:endParaRPr lang="de-DE" kern="1200" dirty="0">
              <a:latin typeface="+mj-lt"/>
            </a:endParaRPr>
          </a:p>
          <a:p>
            <a:pPr marL="0" lvl="0" indent="0" eaLnBrk="1" fontAlgn="ctr" hangingPunct="1">
              <a:lnSpc>
                <a:spcPts val="2400"/>
              </a:lnSpc>
              <a:spcBef>
                <a:spcPts val="0"/>
              </a:spcBef>
              <a:buClrTx/>
              <a:buSzTx/>
            </a:pPr>
            <a:r>
              <a:rPr lang="de-DE" kern="1200" dirty="0">
                <a:latin typeface="+mj-lt"/>
              </a:rPr>
              <a:t>2) Einreichen der Unterlagen zur Prüfungsanmeldung: </a:t>
            </a:r>
          </a:p>
          <a:p>
            <a:pPr marL="0" lvl="0" indent="0" eaLnBrk="1" fontAlgn="ctr" hangingPunct="1">
              <a:lnSpc>
                <a:spcPts val="2400"/>
              </a:lnSpc>
              <a:spcBef>
                <a:spcPts val="0"/>
              </a:spcBef>
              <a:buClrTx/>
              <a:buSzTx/>
            </a:pPr>
            <a:endParaRPr lang="de-DE" kern="1200" dirty="0">
              <a:latin typeface="+mj-lt"/>
            </a:endParaRPr>
          </a:p>
          <a:p>
            <a:pPr marL="0" lvl="0" indent="0" eaLnBrk="1" fontAlgn="ctr" hangingPunct="1">
              <a:lnSpc>
                <a:spcPts val="2400"/>
              </a:lnSpc>
              <a:spcBef>
                <a:spcPts val="0"/>
              </a:spcBef>
              <a:buClrTx/>
              <a:buSzTx/>
            </a:pPr>
            <a:r>
              <a:rPr lang="de-DE" kern="1200" dirty="0">
                <a:latin typeface="+mj-lt"/>
              </a:rPr>
              <a:t>	</a:t>
            </a:r>
            <a:r>
              <a:rPr lang="de-DE" kern="1200" dirty="0" err="1">
                <a:latin typeface="+mj-lt"/>
              </a:rPr>
              <a:t>SoSe</a:t>
            </a:r>
            <a:r>
              <a:rPr lang="de-DE" kern="1200" dirty="0">
                <a:latin typeface="+mj-lt"/>
              </a:rPr>
              <a:t>: 1. bis 31. Januar 			</a:t>
            </a:r>
            <a:r>
              <a:rPr lang="de-DE" kern="1200" dirty="0" err="1">
                <a:latin typeface="+mj-lt"/>
              </a:rPr>
              <a:t>WiSe</a:t>
            </a:r>
            <a:r>
              <a:rPr lang="de-DE" kern="1200" dirty="0">
                <a:latin typeface="+mj-lt"/>
              </a:rPr>
              <a:t>: 1. bis 31. Juli</a:t>
            </a:r>
          </a:p>
          <a:p>
            <a:pPr marL="0" lvl="0" indent="0" eaLnBrk="1" fontAlgn="ctr" hangingPunct="1">
              <a:lnSpc>
                <a:spcPts val="2400"/>
              </a:lnSpc>
              <a:spcBef>
                <a:spcPts val="0"/>
              </a:spcBef>
              <a:buClrTx/>
              <a:buSzTx/>
            </a:pPr>
            <a:endParaRPr lang="de-DE" kern="1200" dirty="0">
              <a:latin typeface="+mj-lt"/>
            </a:endParaRPr>
          </a:p>
          <a:p>
            <a:pPr marL="0" lvl="0" indent="0" eaLnBrk="1" fontAlgn="ctr" hangingPunct="1">
              <a:lnSpc>
                <a:spcPts val="2400"/>
              </a:lnSpc>
              <a:spcBef>
                <a:spcPts val="0"/>
              </a:spcBef>
              <a:buClrTx/>
              <a:buSzTx/>
            </a:pPr>
            <a:r>
              <a:rPr lang="de-DE" kern="1200" dirty="0">
                <a:latin typeface="+mj-lt"/>
              </a:rPr>
              <a:t>3) Nachreichen des Nachweises für das ordnungsgemäße Studium und der</a:t>
            </a:r>
          </a:p>
          <a:p>
            <a:pPr marL="0" lvl="0" indent="0" eaLnBrk="1" fontAlgn="ctr" hangingPunct="1">
              <a:lnSpc>
                <a:spcPts val="2400"/>
              </a:lnSpc>
              <a:spcBef>
                <a:spcPts val="0"/>
              </a:spcBef>
              <a:buClrTx/>
              <a:buSzTx/>
            </a:pPr>
            <a:r>
              <a:rPr lang="de-DE" kern="1200" dirty="0">
                <a:latin typeface="+mj-lt"/>
              </a:rPr>
              <a:t>    Modulnoten vom ZPA:	</a:t>
            </a:r>
          </a:p>
          <a:p>
            <a:pPr marL="0" lvl="0" indent="0" eaLnBrk="1" fontAlgn="ctr" hangingPunct="1">
              <a:lnSpc>
                <a:spcPts val="2400"/>
              </a:lnSpc>
              <a:spcBef>
                <a:spcPts val="0"/>
              </a:spcBef>
              <a:buClrTx/>
              <a:buSzTx/>
            </a:pPr>
            <a:endParaRPr lang="de-DE" kern="1200" dirty="0">
              <a:latin typeface="+mj-lt"/>
            </a:endParaRPr>
          </a:p>
          <a:p>
            <a:pPr marL="0" lvl="0" indent="0" eaLnBrk="1" fontAlgn="ctr" hangingPunct="1">
              <a:lnSpc>
                <a:spcPts val="2400"/>
              </a:lnSpc>
              <a:spcBef>
                <a:spcPts val="0"/>
              </a:spcBef>
              <a:buClrTx/>
              <a:buSzTx/>
            </a:pPr>
            <a:r>
              <a:rPr lang="de-DE" kern="1200" dirty="0">
                <a:latin typeface="+mj-lt"/>
              </a:rPr>
              <a:t>	</a:t>
            </a:r>
            <a:r>
              <a:rPr lang="de-DE" kern="1200" dirty="0" err="1">
                <a:latin typeface="+mj-lt"/>
              </a:rPr>
              <a:t>SoSe</a:t>
            </a:r>
            <a:r>
              <a:rPr lang="de-DE" kern="1200" dirty="0">
                <a:latin typeface="+mj-lt"/>
              </a:rPr>
              <a:t>: bis 15. April 		 	</a:t>
            </a:r>
            <a:r>
              <a:rPr lang="de-DE" kern="1200" dirty="0" err="1">
                <a:latin typeface="+mj-lt"/>
              </a:rPr>
              <a:t>WiSe</a:t>
            </a:r>
            <a:r>
              <a:rPr lang="de-DE" kern="1200" dirty="0">
                <a:latin typeface="+mj-lt"/>
              </a:rPr>
              <a:t>: bis 15. Oktober </a:t>
            </a:r>
          </a:p>
          <a:p>
            <a:pPr marL="0" lvl="0" indent="0" eaLnBrk="1" fontAlgn="ctr" hangingPunct="1">
              <a:lnSpc>
                <a:spcPts val="2400"/>
              </a:lnSpc>
              <a:spcBef>
                <a:spcPts val="0"/>
              </a:spcBef>
              <a:buClrTx/>
              <a:buSzTx/>
            </a:pPr>
            <a:endParaRPr lang="de-DE" kern="1200" dirty="0">
              <a:latin typeface="+mj-lt"/>
            </a:endParaRPr>
          </a:p>
          <a:p>
            <a:pPr marL="0" lvl="0" indent="0" eaLnBrk="1" fontAlgn="ctr" hangingPunct="1">
              <a:lnSpc>
                <a:spcPts val="2400"/>
              </a:lnSpc>
              <a:spcBef>
                <a:spcPts val="0"/>
              </a:spcBef>
              <a:buClrTx/>
              <a:buSzTx/>
            </a:pPr>
            <a:r>
              <a:rPr lang="de-DE" kern="1200" dirty="0">
                <a:latin typeface="+mj-lt"/>
              </a:rPr>
              <a:t>4) Zulassung zur Prüfung:</a:t>
            </a:r>
          </a:p>
          <a:p>
            <a:pPr marL="0" lvl="0" indent="0" eaLnBrk="1" fontAlgn="ctr" hangingPunct="1">
              <a:lnSpc>
                <a:spcPts val="2400"/>
              </a:lnSpc>
              <a:spcBef>
                <a:spcPts val="0"/>
              </a:spcBef>
              <a:buClrTx/>
              <a:buSzTx/>
            </a:pPr>
            <a:endParaRPr lang="de-DE" kern="1200" dirty="0">
              <a:latin typeface="+mj-lt"/>
            </a:endParaRPr>
          </a:p>
          <a:p>
            <a:pPr marL="0" lvl="0" indent="0" eaLnBrk="1" fontAlgn="ctr" hangingPunct="1">
              <a:lnSpc>
                <a:spcPts val="2400"/>
              </a:lnSpc>
              <a:spcBef>
                <a:spcPts val="0"/>
              </a:spcBef>
              <a:buClrTx/>
              <a:buSzTx/>
            </a:pPr>
            <a:r>
              <a:rPr lang="de-DE" kern="1200" dirty="0">
                <a:latin typeface="+mj-lt"/>
              </a:rPr>
              <a:t>	 </a:t>
            </a:r>
            <a:r>
              <a:rPr lang="de-DE" kern="1200" dirty="0" err="1">
                <a:latin typeface="+mj-lt"/>
              </a:rPr>
              <a:t>SoSe</a:t>
            </a:r>
            <a:r>
              <a:rPr lang="de-DE" kern="1200" dirty="0">
                <a:latin typeface="+mj-lt"/>
              </a:rPr>
              <a:t> bis 30. April			 </a:t>
            </a:r>
            <a:r>
              <a:rPr lang="de-DE" kern="1200" dirty="0" err="1">
                <a:latin typeface="+mj-lt"/>
              </a:rPr>
              <a:t>WiSe</a:t>
            </a:r>
            <a:r>
              <a:rPr lang="de-DE" kern="1200" dirty="0">
                <a:latin typeface="+mj-lt"/>
              </a:rPr>
              <a:t>: bis 30. Oktober</a:t>
            </a:r>
          </a:p>
          <a:p>
            <a:endParaRPr lang="de-DE" dirty="0"/>
          </a:p>
        </p:txBody>
      </p:sp>
      <p:sp>
        <p:nvSpPr>
          <p:cNvPr id="5" name="Textfeld 4">
            <a:extLst>
              <a:ext uri="{FF2B5EF4-FFF2-40B4-BE49-F238E27FC236}">
                <a16:creationId xmlns:a16="http://schemas.microsoft.com/office/drawing/2014/main" id="{7A57AA97-8480-292F-8018-B33E82A74D8B}"/>
              </a:ext>
            </a:extLst>
          </p:cNvPr>
          <p:cNvSpPr txBox="1"/>
          <p:nvPr/>
        </p:nvSpPr>
        <p:spPr>
          <a:xfrm>
            <a:off x="593726" y="6558434"/>
            <a:ext cx="5345082" cy="369332"/>
          </a:xfrm>
          <a:prstGeom prst="rect">
            <a:avLst/>
          </a:prstGeom>
          <a:noFill/>
        </p:spPr>
        <p:txBody>
          <a:bodyPr wrap="square">
            <a:spAutoFit/>
          </a:bodyPr>
          <a:lstStyle/>
          <a:p>
            <a:pPr marL="0" indent="0">
              <a:spcBef>
                <a:spcPts val="600"/>
              </a:spcBef>
              <a:buClr>
                <a:srgbClr val="287DA8"/>
              </a:buClr>
            </a:pPr>
            <a:r>
              <a:rPr lang="de-DE" sz="1800" kern="0" dirty="0">
                <a:latin typeface="+mj-lt"/>
              </a:rPr>
              <a:t>*Daten jährlich analog</a:t>
            </a:r>
            <a:endParaRPr lang="de-DE" sz="1800" dirty="0">
              <a:latin typeface="+mj-lt"/>
            </a:endParaRPr>
          </a:p>
        </p:txBody>
      </p:sp>
    </p:spTree>
    <p:extLst>
      <p:ext uri="{BB962C8B-B14F-4D97-AF65-F5344CB8AC3E}">
        <p14:creationId xmlns:p14="http://schemas.microsoft.com/office/powerpoint/2010/main" val="3437140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Lehrerprüfungsamt</a:t>
            </a:r>
            <a:br>
              <a:rPr lang="de-DE" dirty="0"/>
            </a:br>
            <a:r>
              <a:rPr lang="de-DE" dirty="0"/>
              <a:t>Rostock, Hermannstraße 35</a:t>
            </a:r>
            <a:br>
              <a:rPr lang="de-DE" dirty="0"/>
            </a:br>
            <a:endParaRPr lang="de-DE" dirty="0"/>
          </a:p>
        </p:txBody>
      </p:sp>
      <p:sp>
        <p:nvSpPr>
          <p:cNvPr id="6" name="Textplatzhalter 5">
            <a:extLst>
              <a:ext uri="{FF2B5EF4-FFF2-40B4-BE49-F238E27FC236}">
                <a16:creationId xmlns:a16="http://schemas.microsoft.com/office/drawing/2014/main" id="{87624C25-8437-46C8-87AD-7FA6C5315C78}"/>
              </a:ext>
            </a:extLst>
          </p:cNvPr>
          <p:cNvSpPr>
            <a:spLocks noGrp="1"/>
          </p:cNvSpPr>
          <p:nvPr>
            <p:ph type="body" sz="quarter" idx="13"/>
          </p:nvPr>
        </p:nvSpPr>
        <p:spPr>
          <a:xfrm>
            <a:off x="521370" y="5353042"/>
            <a:ext cx="3024189" cy="2665352"/>
          </a:xfrm>
        </p:spPr>
        <p:txBody>
          <a:bodyPr/>
          <a:lstStyle/>
          <a:p>
            <a:r>
              <a:rPr lang="de-DE" dirty="0"/>
              <a:t>Foto aus Google Maps, 22.04.2024</a:t>
            </a:r>
            <a:endParaRPr lang="de-DE" sz="110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4"/>
          </p:nvPr>
        </p:nvSpPr>
        <p:spPr/>
        <p:txBody>
          <a:bodyPr/>
          <a:lstStyle/>
          <a:p>
            <a:r>
              <a:rPr lang="de-DE" dirty="0"/>
              <a:t>Informationsveranstaltung für die Universität Rostock · Lehrerprüfungsamt Mecklenburg-Vorpommern</a:t>
            </a:r>
          </a:p>
        </p:txBody>
      </p:sp>
      <p:pic>
        <p:nvPicPr>
          <p:cNvPr id="8" name="Inhaltsplatzhalter 4">
            <a:extLst>
              <a:ext uri="{FF2B5EF4-FFF2-40B4-BE49-F238E27FC236}">
                <a16:creationId xmlns:a16="http://schemas.microsoft.com/office/drawing/2014/main" id="{70D7136B-C207-F6F8-22D2-411792D5F35F}"/>
              </a:ext>
            </a:extLst>
          </p:cNvPr>
          <p:cNvPicPr>
            <a:picLocks noGrp="1" noChangeAspect="1"/>
          </p:cNvPicPr>
          <p:nvPr>
            <p:ph idx="1"/>
          </p:nvPr>
        </p:nvPicPr>
        <p:blipFill rotWithShape="1">
          <a:blip r:embed="rId2"/>
          <a:srcRect l="55124" t="10734" r="10108" b="17710"/>
          <a:stretch/>
        </p:blipFill>
        <p:spPr>
          <a:xfrm>
            <a:off x="593724" y="1619597"/>
            <a:ext cx="6264275" cy="3626015"/>
          </a:xfrm>
          <a:prstGeom prst="rect">
            <a:avLst/>
          </a:prstGeom>
        </p:spPr>
      </p:pic>
    </p:spTree>
    <p:extLst>
      <p:ext uri="{BB962C8B-B14F-4D97-AF65-F5344CB8AC3E}">
        <p14:creationId xmlns:p14="http://schemas.microsoft.com/office/powerpoint/2010/main" val="1844525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4. Mündliche Prüfungen</a:t>
            </a:r>
            <a:br>
              <a:rPr lang="de-DE" dirty="0"/>
            </a:br>
            <a:r>
              <a:rPr lang="de-DE" sz="2000" b="0" dirty="0"/>
              <a:t>Voranmeldung über Excel-Datei (Bildungsserver)</a:t>
            </a: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pic>
        <p:nvPicPr>
          <p:cNvPr id="7" name="Inhaltsplatzhalter 6" descr="Ein Bild, das Text, Reihe, Screenshot, Schrift enthält.&#10;&#10;KI-generierte Inhalte können fehlerhaft sein.">
            <a:extLst>
              <a:ext uri="{FF2B5EF4-FFF2-40B4-BE49-F238E27FC236}">
                <a16:creationId xmlns:a16="http://schemas.microsoft.com/office/drawing/2014/main" id="{BC6DA7D1-A1FD-CBA3-A062-E3197522A7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634" y="4240058"/>
            <a:ext cx="10165101" cy="2304256"/>
          </a:xfrm>
        </p:spPr>
      </p:pic>
      <p:pic>
        <p:nvPicPr>
          <p:cNvPr id="9" name="Grafik 8" descr="Ein Bild, das Text, Screenshot, Design enthält.&#10;&#10;KI-generierte Inhalte können fehlerhaft sein.">
            <a:extLst>
              <a:ext uri="{FF2B5EF4-FFF2-40B4-BE49-F238E27FC236}">
                <a16:creationId xmlns:a16="http://schemas.microsoft.com/office/drawing/2014/main" id="{BFAB9AF0-4D19-25AF-AE0B-2A09F2205231}"/>
              </a:ext>
            </a:extLst>
          </p:cNvPr>
          <p:cNvPicPr>
            <a:picLocks noChangeAspect="1"/>
          </p:cNvPicPr>
          <p:nvPr/>
        </p:nvPicPr>
        <p:blipFill>
          <a:blip r:embed="rId3">
            <a:extLst>
              <a:ext uri="{28A0092B-C50C-407E-A947-70E740481C1C}">
                <a14:useLocalDpi xmlns:a14="http://schemas.microsoft.com/office/drawing/2010/main" val="0"/>
              </a:ext>
            </a:extLst>
          </a:blip>
          <a:srcRect l="50026" b="-527"/>
          <a:stretch/>
        </p:blipFill>
        <p:spPr>
          <a:xfrm>
            <a:off x="449362" y="1259557"/>
            <a:ext cx="4325262" cy="2843944"/>
          </a:xfrm>
          <a:prstGeom prst="rect">
            <a:avLst/>
          </a:prstGeom>
        </p:spPr>
      </p:pic>
      <p:cxnSp>
        <p:nvCxnSpPr>
          <p:cNvPr id="20" name="Verbinder: gekrümmt 19">
            <a:extLst>
              <a:ext uri="{FF2B5EF4-FFF2-40B4-BE49-F238E27FC236}">
                <a16:creationId xmlns:a16="http://schemas.microsoft.com/office/drawing/2014/main" id="{2A9D2D2A-E3CA-8351-E859-97BB2AC39C64}"/>
              </a:ext>
            </a:extLst>
          </p:cNvPr>
          <p:cNvCxnSpPr>
            <a:cxnSpLocks/>
          </p:cNvCxnSpPr>
          <p:nvPr/>
        </p:nvCxnSpPr>
        <p:spPr>
          <a:xfrm rot="5400000">
            <a:off x="2771805" y="2609523"/>
            <a:ext cx="1763826" cy="1224135"/>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532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4. Mündliche Prüfungen</a:t>
            </a:r>
            <a:br>
              <a:rPr lang="de-DE" dirty="0"/>
            </a:br>
            <a:r>
              <a:rPr lang="de-DE" sz="2000" b="0" dirty="0"/>
              <a:t>Meldung zur Prüfung</a:t>
            </a: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1100" y="1619597"/>
            <a:ext cx="9504710" cy="4824574"/>
          </a:xfrm>
        </p:spPr>
        <p:txBody>
          <a:bodyPr/>
          <a:lstStyle/>
          <a:p>
            <a:pPr marL="0" lvl="0" indent="0" eaLnBrk="1" hangingPunct="1">
              <a:lnSpc>
                <a:spcPts val="2400"/>
              </a:lnSpc>
              <a:spcBef>
                <a:spcPct val="50000"/>
              </a:spcBef>
              <a:buClrTx/>
              <a:buSzTx/>
            </a:pPr>
            <a:r>
              <a:rPr lang="de-DE" b="1" kern="1200" dirty="0">
                <a:latin typeface="+mj-lt"/>
              </a:rPr>
              <a:t>Anlagen:</a:t>
            </a:r>
          </a:p>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unterschriebene Darstellung des Bildungsganges,</a:t>
            </a:r>
          </a:p>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ggf. beglaubigte Kopie einer Namensänderungsurkunde seit Erwerb der Hochschulreife,</a:t>
            </a:r>
          </a:p>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eine beglaubigte Kopie des Hochschulzugangszeugnisses oder einer in M-V aufgrund von Rechtsvorschriften anerkannten sonstigen Hochschul-</a:t>
            </a:r>
            <a:r>
              <a:rPr lang="de-DE" sz="2000" kern="1200" dirty="0" err="1">
                <a:latin typeface="+mj-lt"/>
              </a:rPr>
              <a:t>zugangsberechtigung</a:t>
            </a:r>
            <a:r>
              <a:rPr lang="de-DE" sz="2000" kern="1200" dirty="0">
                <a:latin typeface="+mj-lt"/>
              </a:rPr>
              <a:t>,</a:t>
            </a:r>
          </a:p>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Erklärung, ob und mit welchem Erfolg sich der/die Antragssteller/in bereits einer Prüfung für ein Lehramt oder einer anderen staatlichen, akademischen oder kirchlichen Abschlussprüfung unterzogen hat, ggf. mit Nachweisen, wenn eine Anrechnung erfolgt ist oder erfolgen soll.</a:t>
            </a:r>
          </a:p>
          <a:p>
            <a:endParaRPr lang="de-DE" dirty="0"/>
          </a:p>
        </p:txBody>
      </p:sp>
    </p:spTree>
    <p:extLst>
      <p:ext uri="{BB962C8B-B14F-4D97-AF65-F5344CB8AC3E}">
        <p14:creationId xmlns:p14="http://schemas.microsoft.com/office/powerpoint/2010/main" val="3952976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4. Mündliche Prüfungen</a:t>
            </a:r>
            <a:br>
              <a:rPr lang="de-DE" dirty="0"/>
            </a:br>
            <a:r>
              <a:rPr lang="de-DE" sz="2000" b="0" dirty="0"/>
              <a:t>Meldung zur Prüfung</a:t>
            </a: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1100" y="1619597"/>
            <a:ext cx="9504710" cy="4824574"/>
          </a:xfrm>
        </p:spPr>
        <p:txBody>
          <a:bodyPr/>
          <a:lstStyle/>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aktuelle Studienverlaufsbescheinigung und ggf. Auflistung anerkannter Studienzeiten,</a:t>
            </a:r>
          </a:p>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ggf. Nachweis über eine Behinderung und/oder Antrag auf Nachteilsausgleich gemäß § 21 Absatz 2 der Lehrerprüfungsverordnung,</a:t>
            </a:r>
          </a:p>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Erklärung, in welchem Prüfungsfach die wissenschaftliche Abschlussarbeit angefertigt worden ist oder angefertigt wird oder ob eine gemäß § 12 der Lehrerprüfungsverordnung anrechnungsfähige Arbeit vorliegt (Nachweis),</a:t>
            </a:r>
          </a:p>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ggf. Vorschläge für Prüfer/innen in der bzw. den praktischen Prüfung(en),</a:t>
            </a:r>
          </a:p>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Vorschläge für die Prüfer/innen für die mündlichen Prüfungen,</a:t>
            </a:r>
          </a:p>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Nachweis der Zulassungsvoraussetzungen für alle Prüfungsfächer einschließlich aggregierter Modulnoten (Nachreichfrist 15.04. / 15.10.),</a:t>
            </a:r>
          </a:p>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ggf. Nachweis der gemäß § 20 geforderten Fremdsprachenkenntnisse und/oder Auslandsaufenthalte (Nachreichfrist 15.04. / 15.10.).</a:t>
            </a:r>
          </a:p>
          <a:p>
            <a:endParaRPr lang="de-DE" dirty="0"/>
          </a:p>
        </p:txBody>
      </p:sp>
    </p:spTree>
    <p:extLst>
      <p:ext uri="{BB962C8B-B14F-4D97-AF65-F5344CB8AC3E}">
        <p14:creationId xmlns:p14="http://schemas.microsoft.com/office/powerpoint/2010/main" val="500740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4. Mündliche Prüfungen</a:t>
            </a:r>
            <a:br>
              <a:rPr lang="de-DE" dirty="0"/>
            </a:br>
            <a:r>
              <a:rPr lang="de-DE" sz="2000" b="0" dirty="0"/>
              <a:t>Zulassung zur Prüfung</a:t>
            </a: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1100" y="1619597"/>
            <a:ext cx="9504710" cy="4824574"/>
          </a:xfrm>
        </p:spPr>
        <p:txBody>
          <a:bodyPr/>
          <a:lstStyle/>
          <a:p>
            <a:pPr lvl="0">
              <a:spcBef>
                <a:spcPts val="0"/>
              </a:spcBef>
              <a:buClrTx/>
              <a:buSzPct val="100000"/>
            </a:pPr>
            <a:r>
              <a:rPr lang="de-DE" dirty="0"/>
              <a:t>Über die Zulassung zur Prüfung entscheidet das LPA. Die Entscheidung wird den Bewerberinnen und Bewerbern schriftlich mitgeteilt. Eine ablehnende Entscheidung wird begründet.</a:t>
            </a:r>
          </a:p>
          <a:p>
            <a:pPr marL="0" lvl="0" indent="0">
              <a:spcBef>
                <a:spcPts val="0"/>
              </a:spcBef>
              <a:buClrTx/>
              <a:buSzPct val="100000"/>
            </a:pPr>
            <a:endParaRPr lang="de-DE" dirty="0"/>
          </a:p>
          <a:p>
            <a:pPr lvl="0">
              <a:spcBef>
                <a:spcPts val="0"/>
              </a:spcBef>
              <a:buClrTx/>
              <a:buSzPct val="100000"/>
            </a:pPr>
            <a:r>
              <a:rPr lang="de-DE" dirty="0"/>
              <a:t>Ein Antrag auf Nachteilsausgleich ist ggf. der Meldung zur Prüfung beizufügen.</a:t>
            </a:r>
          </a:p>
          <a:p>
            <a:endParaRPr lang="de-DE" dirty="0"/>
          </a:p>
        </p:txBody>
      </p:sp>
    </p:spTree>
    <p:extLst>
      <p:ext uri="{BB962C8B-B14F-4D97-AF65-F5344CB8AC3E}">
        <p14:creationId xmlns:p14="http://schemas.microsoft.com/office/powerpoint/2010/main" val="1810853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4. Mündliche Prüfungen</a:t>
            </a:r>
            <a:br>
              <a:rPr lang="de-DE" dirty="0"/>
            </a:br>
            <a:r>
              <a:rPr lang="de-DE" sz="2000" b="0" dirty="0"/>
              <a:t>Prüfungsverfahren</a:t>
            </a: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1100" y="1619597"/>
            <a:ext cx="9504710" cy="4824574"/>
          </a:xfrm>
        </p:spPr>
        <p:txBody>
          <a:bodyPr/>
          <a:lstStyle/>
          <a:p>
            <a:pPr lvl="0">
              <a:spcBef>
                <a:spcPts val="600"/>
              </a:spcBef>
              <a:buClrTx/>
              <a:buSzPct val="100000"/>
            </a:pPr>
            <a:r>
              <a:rPr lang="de-DE" sz="2000" dirty="0"/>
              <a:t>Die Bewerberinnen und Bewerber werden einzeln geprüft. </a:t>
            </a:r>
          </a:p>
          <a:p>
            <a:pPr lvl="0">
              <a:spcBef>
                <a:spcPts val="600"/>
              </a:spcBef>
              <a:buClrTx/>
              <a:buSzPct val="100000"/>
            </a:pPr>
            <a:r>
              <a:rPr lang="de-DE" sz="2000" dirty="0"/>
              <a:t>In den neueren Sprachen wird das Prüfungsgespräch mindestens zur Hälfte in der jeweiligen Fremdsprache geführt (nicht in FD).</a:t>
            </a:r>
          </a:p>
          <a:p>
            <a:pPr lvl="0">
              <a:spcBef>
                <a:spcPts val="600"/>
              </a:spcBef>
              <a:buClrTx/>
              <a:buSzPct val="100000"/>
            </a:pPr>
            <a:r>
              <a:rPr lang="de-DE" sz="2000" dirty="0"/>
              <a:t>Die mündliche Prüfung dient der Feststellung fachbezogener Kompetenzen und der Reflexion wissenschaftlicher Erkenntnisse im Prüfungsfach.</a:t>
            </a:r>
          </a:p>
          <a:p>
            <a:pPr lvl="0">
              <a:spcBef>
                <a:spcPts val="600"/>
              </a:spcBef>
              <a:buClrTx/>
              <a:buSzPct val="100000"/>
            </a:pPr>
            <a:r>
              <a:rPr lang="de-DE" sz="2000" dirty="0"/>
              <a:t>Für jede mündliche Prüfung geben die Prüfenden in Abstimmung mit dem Prüfling für die Prüfungsvorbereitung und die Prüfung bis zu drei Schwerpunkte aus dem Prüfungsfach an (siehe Prüfungsanforderungen).</a:t>
            </a:r>
          </a:p>
          <a:p>
            <a:pPr lvl="0">
              <a:spcBef>
                <a:spcPts val="600"/>
              </a:spcBef>
              <a:buClrTx/>
              <a:buSzPct val="100000"/>
            </a:pPr>
            <a:r>
              <a:rPr lang="de-DE" sz="2000" dirty="0"/>
              <a:t>Die Prüfung darf sich nicht auf die Schwerpunkte beschränken; sie muss sich auch auf Grund- und Überblickswissen in dem jeweiligen Fach erstrecken.</a:t>
            </a:r>
          </a:p>
          <a:p>
            <a:pPr lvl="0">
              <a:spcBef>
                <a:spcPts val="600"/>
              </a:spcBef>
              <a:buClrTx/>
              <a:buSzPct val="100000"/>
            </a:pPr>
            <a:r>
              <a:rPr lang="de-DE" sz="2000" dirty="0"/>
              <a:t>In den verschiedenen Prüfungen und Prüfungsteilen (der Staatsprüfung) dürfen sich Prüfungsgegenstände nicht wiederholen (Bsp. Wortbildung). </a:t>
            </a:r>
          </a:p>
          <a:p>
            <a:endParaRPr lang="de-DE" dirty="0"/>
          </a:p>
        </p:txBody>
      </p:sp>
    </p:spTree>
    <p:extLst>
      <p:ext uri="{BB962C8B-B14F-4D97-AF65-F5344CB8AC3E}">
        <p14:creationId xmlns:p14="http://schemas.microsoft.com/office/powerpoint/2010/main" val="4036438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5. Prüfungskommission</a:t>
            </a:r>
            <a:br>
              <a:rPr lang="de-DE" dirty="0"/>
            </a:b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1100" y="1619597"/>
            <a:ext cx="9504710" cy="4824574"/>
          </a:xfrm>
        </p:spPr>
        <p:txBody>
          <a:bodyPr/>
          <a:lstStyle/>
          <a:p>
            <a:pPr marL="0" lvl="0" indent="0">
              <a:lnSpc>
                <a:spcPct val="114000"/>
              </a:lnSpc>
              <a:spcBef>
                <a:spcPts val="0"/>
              </a:spcBef>
              <a:spcAft>
                <a:spcPts val="600"/>
              </a:spcAft>
              <a:buClr>
                <a:srgbClr val="287DA8"/>
              </a:buClr>
            </a:pPr>
            <a:r>
              <a:rPr lang="de-DE" sz="2000" dirty="0"/>
              <a:t>Der Leiter des LPA bestimmt für jeden Prüfungsfall, jedes Prüfungsfach und jede praktische Prüfung eine Prüfungskommission (inkl. Vorsitz). Diese bewertet die Prüfungsleistungen und ermittelt das Ergebnis der Prüfung.</a:t>
            </a:r>
          </a:p>
          <a:p>
            <a:pPr marL="0" lvl="0" indent="0">
              <a:lnSpc>
                <a:spcPct val="114000"/>
              </a:lnSpc>
              <a:spcBef>
                <a:spcPts val="0"/>
              </a:spcBef>
              <a:spcAft>
                <a:spcPts val="600"/>
              </a:spcAft>
              <a:buClr>
                <a:srgbClr val="287DA8"/>
              </a:buClr>
            </a:pPr>
            <a:r>
              <a:rPr lang="de-DE" sz="2000" dirty="0"/>
              <a:t>Der Prüfungskommission gehören grundsätzlich an:</a:t>
            </a:r>
          </a:p>
          <a:p>
            <a:pPr marL="457200" lvl="0" indent="-457200">
              <a:lnSpc>
                <a:spcPct val="114000"/>
              </a:lnSpc>
              <a:spcBef>
                <a:spcPts val="0"/>
              </a:spcBef>
              <a:spcAft>
                <a:spcPts val="600"/>
              </a:spcAft>
              <a:buClrTx/>
              <a:buSzPct val="100000"/>
              <a:buFont typeface="+mj-lt"/>
              <a:buAutoNum type="arabicPeriod"/>
            </a:pPr>
            <a:r>
              <a:rPr lang="de-DE" sz="2000" dirty="0"/>
              <a:t>eine Prüferin oder ein Prüfer aus einer Universität, die oder der im Benehmen mit dieser bestimmt wird, und</a:t>
            </a:r>
          </a:p>
          <a:p>
            <a:pPr marL="457200" lvl="0" indent="-457200">
              <a:lnSpc>
                <a:spcPct val="114000"/>
              </a:lnSpc>
              <a:spcBef>
                <a:spcPts val="0"/>
              </a:spcBef>
              <a:spcAft>
                <a:spcPts val="600"/>
              </a:spcAft>
              <a:buClrTx/>
              <a:buSzPct val="100000"/>
              <a:buFont typeface="+mj-lt"/>
              <a:buAutoNum type="arabicPeriod"/>
            </a:pPr>
            <a:r>
              <a:rPr lang="de-DE" sz="2000" dirty="0"/>
              <a:t>eine zweite Prüferin oder ein zweiter Prüfer oder eine Beisitzerin oder ein Beisitzer aus einer Universität oder eine Person mit der Befähigung für das betreffende Lehramt.</a:t>
            </a:r>
          </a:p>
          <a:p>
            <a:endParaRPr lang="de-DE" dirty="0"/>
          </a:p>
        </p:txBody>
      </p:sp>
    </p:spTree>
    <p:extLst>
      <p:ext uri="{BB962C8B-B14F-4D97-AF65-F5344CB8AC3E}">
        <p14:creationId xmlns:p14="http://schemas.microsoft.com/office/powerpoint/2010/main" val="683090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5. Prüfungskommission</a:t>
            </a:r>
            <a:br>
              <a:rPr lang="de-DE" dirty="0"/>
            </a:b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1100" y="1619597"/>
            <a:ext cx="9504710" cy="4824574"/>
          </a:xfrm>
        </p:spPr>
        <p:txBody>
          <a:bodyPr/>
          <a:lstStyle/>
          <a:p>
            <a:pPr lvl="0">
              <a:spcBef>
                <a:spcPts val="600"/>
              </a:spcBef>
              <a:buClrTx/>
              <a:buSzPct val="100000"/>
            </a:pPr>
            <a:r>
              <a:rPr lang="de-DE" sz="2000" dirty="0"/>
              <a:t>Der/die Studierende kann für jedes Prüfungsfach die Prüferinnen oder die Prüfer vorschlagen. Diesem Vorschlag wird nach Möglichkeit entsprochen.</a:t>
            </a:r>
          </a:p>
          <a:p>
            <a:pPr lvl="0">
              <a:spcBef>
                <a:spcPts val="600"/>
              </a:spcBef>
              <a:buClrTx/>
              <a:buSzPct val="100000"/>
            </a:pPr>
            <a:r>
              <a:rPr lang="de-DE" sz="2000" dirty="0"/>
              <a:t>Die oder der Vorsitzende leitet die Prüfung. Die Prüferin oder der Prüfer führt das Prüfungsgespräch. Alle Mitglieder der Prüfungskommission sind berechtigt, Fragen zu stellen.</a:t>
            </a:r>
          </a:p>
          <a:p>
            <a:pPr lvl="0">
              <a:spcBef>
                <a:spcPts val="600"/>
              </a:spcBef>
              <a:buClrTx/>
              <a:buSzPct val="100000"/>
            </a:pPr>
            <a:r>
              <a:rPr lang="de-DE" sz="2000" dirty="0"/>
              <a:t>Die Prüfungskommission berät in nichtöffentlicher Sitzung. </a:t>
            </a:r>
            <a:br>
              <a:rPr lang="de-DE" sz="2000" dirty="0"/>
            </a:br>
            <a:r>
              <a:rPr lang="de-DE" sz="2000" dirty="0"/>
              <a:t>Beratung und Notenfindung unterliegen dem Amtsgeheimnis. </a:t>
            </a:r>
            <a:br>
              <a:rPr lang="de-DE" sz="2000" dirty="0"/>
            </a:br>
            <a:r>
              <a:rPr lang="de-DE" sz="2000" dirty="0"/>
              <a:t>Die Mitglieder einer Prüfungskommission sind bei der Beurteilung der Prüfungsleistungen nicht an Weisungen gebunden.</a:t>
            </a:r>
          </a:p>
          <a:p>
            <a:endParaRPr lang="de-DE" dirty="0"/>
          </a:p>
        </p:txBody>
      </p:sp>
    </p:spTree>
    <p:extLst>
      <p:ext uri="{BB962C8B-B14F-4D97-AF65-F5344CB8AC3E}">
        <p14:creationId xmlns:p14="http://schemas.microsoft.com/office/powerpoint/2010/main" val="1163599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6. Notenberechnung</a:t>
            </a:r>
            <a:br>
              <a:rPr lang="de-DE" dirty="0"/>
            </a:b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1100" y="1619597"/>
            <a:ext cx="9504710" cy="4824574"/>
          </a:xfrm>
        </p:spPr>
        <p:txBody>
          <a:bodyPr/>
          <a:lstStyle/>
          <a:p>
            <a:pPr lvl="0">
              <a:buClrTx/>
              <a:buSzPct val="100000"/>
            </a:pPr>
            <a:r>
              <a:rPr lang="de-DE" sz="2000" dirty="0"/>
              <a:t>Die aggregierten Modulnoten und die Prüfungsnoten müssen jeweils mindestens 4,0 betragen.</a:t>
            </a:r>
          </a:p>
          <a:p>
            <a:pPr lvl="0">
              <a:buClrTx/>
              <a:buSzPct val="100000"/>
            </a:pPr>
            <a:endParaRPr lang="de-DE" sz="2000" dirty="0"/>
          </a:p>
          <a:p>
            <a:pPr lvl="0">
              <a:buClrTx/>
              <a:buSzPct val="100000"/>
            </a:pPr>
            <a:r>
              <a:rPr lang="de-DE" sz="2000" dirty="0"/>
              <a:t>Die Prüfung ist bestanden, wenn die Prüfung in jedem Prüfungsfach und in der wissenschaftlichen Abschlussarbeit erfolgreich war, also mit  mindestens 4,0 bewertet wurde.</a:t>
            </a:r>
          </a:p>
          <a:p>
            <a:pPr lvl="0">
              <a:buClrTx/>
              <a:buSzPct val="100000"/>
            </a:pPr>
            <a:endParaRPr lang="de-DE" sz="2000" dirty="0"/>
          </a:p>
          <a:p>
            <a:pPr lvl="0">
              <a:buClrTx/>
              <a:buSzPct val="100000"/>
            </a:pPr>
            <a:r>
              <a:rPr lang="de-DE" sz="2000" dirty="0"/>
              <a:t>Das Gesamtergebnis wird auf eine Stelle nach dem Komma ermittelt; die zweite Stelle nach dem Komma wird nicht berücksichtigt.</a:t>
            </a:r>
          </a:p>
          <a:p>
            <a:endParaRPr lang="de-DE" dirty="0"/>
          </a:p>
        </p:txBody>
      </p:sp>
    </p:spTree>
    <p:extLst>
      <p:ext uri="{BB962C8B-B14F-4D97-AF65-F5344CB8AC3E}">
        <p14:creationId xmlns:p14="http://schemas.microsoft.com/office/powerpoint/2010/main" val="4190092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6. Notenberechnung</a:t>
            </a:r>
            <a:br>
              <a:rPr lang="de-DE" dirty="0"/>
            </a:b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1100" y="1619597"/>
            <a:ext cx="9504710" cy="4824574"/>
          </a:xfrm>
        </p:spPr>
        <p:txBody>
          <a:bodyPr/>
          <a:lstStyle/>
          <a:p>
            <a:pPr lvl="0">
              <a:buClr>
                <a:srgbClr val="287DA8"/>
              </a:buClr>
            </a:pPr>
            <a:r>
              <a:rPr lang="de-DE" sz="2000" dirty="0"/>
              <a:t>Die Noten werden wie folgt abgegrenzt:</a:t>
            </a:r>
          </a:p>
          <a:p>
            <a:pPr lvl="0">
              <a:lnSpc>
                <a:spcPct val="150000"/>
              </a:lnSpc>
              <a:buClr>
                <a:srgbClr val="287DA8"/>
              </a:buClr>
            </a:pPr>
            <a:endParaRPr lang="de-DE" sz="2000" dirty="0"/>
          </a:p>
          <a:p>
            <a:pPr lvl="0">
              <a:lnSpc>
                <a:spcPct val="150000"/>
              </a:lnSpc>
              <a:buClr>
                <a:srgbClr val="287DA8"/>
              </a:buClr>
            </a:pPr>
            <a:r>
              <a:rPr lang="de-DE" sz="2000" dirty="0"/>
              <a:t>1,0 bis 1,5 	= sehr gut,</a:t>
            </a:r>
          </a:p>
          <a:p>
            <a:pPr lvl="0">
              <a:lnSpc>
                <a:spcPct val="150000"/>
              </a:lnSpc>
              <a:buClr>
                <a:srgbClr val="287DA8"/>
              </a:buClr>
            </a:pPr>
            <a:r>
              <a:rPr lang="de-DE" sz="2000" dirty="0"/>
              <a:t>über 1,5 - 2,5 	= gut,</a:t>
            </a:r>
          </a:p>
          <a:p>
            <a:pPr lvl="0">
              <a:lnSpc>
                <a:spcPct val="150000"/>
              </a:lnSpc>
              <a:buClr>
                <a:srgbClr val="287DA8"/>
              </a:buClr>
            </a:pPr>
            <a:r>
              <a:rPr lang="de-DE" sz="2000" dirty="0"/>
              <a:t>über 2,5 - 3,5 	= befriedigend,</a:t>
            </a:r>
          </a:p>
          <a:p>
            <a:pPr lvl="0">
              <a:lnSpc>
                <a:spcPct val="150000"/>
              </a:lnSpc>
              <a:buClr>
                <a:srgbClr val="287DA8"/>
              </a:buClr>
            </a:pPr>
            <a:r>
              <a:rPr lang="de-DE" sz="2000" dirty="0"/>
              <a:t>über 3,5 - 4,0 	= ausreichend,</a:t>
            </a:r>
          </a:p>
          <a:p>
            <a:pPr lvl="0">
              <a:lnSpc>
                <a:spcPct val="150000"/>
              </a:lnSpc>
              <a:buClr>
                <a:srgbClr val="287DA8"/>
              </a:buClr>
            </a:pPr>
            <a:r>
              <a:rPr lang="de-DE" sz="2000" dirty="0"/>
              <a:t>über 4,0 - 5,0 	= mangelhaft,</a:t>
            </a:r>
          </a:p>
          <a:p>
            <a:pPr lvl="0">
              <a:lnSpc>
                <a:spcPct val="150000"/>
              </a:lnSpc>
              <a:buClr>
                <a:srgbClr val="287DA8"/>
              </a:buClr>
            </a:pPr>
            <a:r>
              <a:rPr lang="de-DE" sz="2000" dirty="0"/>
              <a:t>darüber 	= ungenügend.</a:t>
            </a:r>
          </a:p>
          <a:p>
            <a:pPr lvl="0">
              <a:buClr>
                <a:srgbClr val="287DA8"/>
              </a:buClr>
            </a:pPr>
            <a:endParaRPr lang="de-DE" sz="2000" dirty="0"/>
          </a:p>
          <a:p>
            <a:pPr marL="0" lvl="0" indent="0">
              <a:buClr>
                <a:srgbClr val="287DA8"/>
              </a:buClr>
            </a:pPr>
            <a:r>
              <a:rPr lang="de-DE" sz="2000" dirty="0"/>
              <a:t>In Fächern mit praktischen Prüfungen ergibt sich die Prüfungsnote als arithmetisches Mittel aus praktischer und mündlicher Prüfung.</a:t>
            </a:r>
          </a:p>
          <a:p>
            <a:endParaRPr lang="de-DE" dirty="0"/>
          </a:p>
        </p:txBody>
      </p:sp>
    </p:spTree>
    <p:extLst>
      <p:ext uri="{BB962C8B-B14F-4D97-AF65-F5344CB8AC3E}">
        <p14:creationId xmlns:p14="http://schemas.microsoft.com/office/powerpoint/2010/main" val="3619776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6. Notenberechnung</a:t>
            </a:r>
            <a:br>
              <a:rPr lang="de-DE" dirty="0"/>
            </a:br>
            <a:r>
              <a:rPr lang="de-DE" sz="2000" b="0" dirty="0"/>
              <a:t>Wiederholung</a:t>
            </a:r>
            <a:br>
              <a:rPr lang="de-DE" dirty="0"/>
            </a:b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1100" y="1619597"/>
            <a:ext cx="9504710" cy="4824574"/>
          </a:xfrm>
        </p:spPr>
        <p:txBody>
          <a:bodyPr/>
          <a:lstStyle/>
          <a:p>
            <a:pPr lvl="0" eaLnBrk="1" hangingPunct="1">
              <a:spcBef>
                <a:spcPct val="50000"/>
              </a:spcBef>
              <a:spcAft>
                <a:spcPts val="0"/>
              </a:spcAft>
              <a:buClrTx/>
              <a:buSzTx/>
            </a:pPr>
            <a:r>
              <a:rPr lang="de-DE" kern="1200" dirty="0">
                <a:ea typeface="Calibri"/>
                <a:cs typeface="Arial" panose="020B0604020202020204" pitchFamily="34" charset="0"/>
              </a:rPr>
              <a:t>Ist die Prüfung nicht bestanden, so kann die Prüfung zweimal wiederholt werden. </a:t>
            </a:r>
          </a:p>
          <a:p>
            <a:pPr lvl="0" eaLnBrk="1" hangingPunct="1">
              <a:spcBef>
                <a:spcPct val="50000"/>
              </a:spcBef>
              <a:spcAft>
                <a:spcPts val="0"/>
              </a:spcAft>
              <a:buClrTx/>
              <a:buSzTx/>
            </a:pPr>
            <a:r>
              <a:rPr lang="de-DE" kern="1200" dirty="0">
                <a:ea typeface="Calibri"/>
                <a:cs typeface="Arial" panose="020B0604020202020204" pitchFamily="34" charset="0"/>
              </a:rPr>
              <a:t>Wiederholungsprüfungen finden grundsätzlich im nachfolgenden Semester statt. </a:t>
            </a:r>
          </a:p>
          <a:p>
            <a:pPr lvl="0" eaLnBrk="1" hangingPunct="1">
              <a:spcBef>
                <a:spcPct val="50000"/>
              </a:spcBef>
              <a:spcAft>
                <a:spcPts val="0"/>
              </a:spcAft>
              <a:buClrTx/>
              <a:buSzTx/>
            </a:pPr>
            <a:r>
              <a:rPr lang="de-DE" kern="1200" dirty="0">
                <a:ea typeface="Calibri"/>
                <a:cs typeface="Arial" panose="020B0604020202020204" pitchFamily="34" charset="0"/>
              </a:rPr>
              <a:t>Ist zum Zeitpunkt der Prüfungsanmeldung die Regelstudienzeit um mehr als zwei Semester aus vom Prüfling zu vertretenden Gründen überschritten, kann die Prüfung nur einmal wiederholt werden. </a:t>
            </a:r>
          </a:p>
          <a:p>
            <a:pPr lvl="0" eaLnBrk="1" hangingPunct="1">
              <a:spcBef>
                <a:spcPct val="50000"/>
              </a:spcBef>
              <a:spcAft>
                <a:spcPts val="0"/>
              </a:spcAft>
              <a:buClrTx/>
              <a:buSzTx/>
            </a:pPr>
            <a:r>
              <a:rPr lang="de-DE" kern="1200" dirty="0">
                <a:ea typeface="Calibri"/>
                <a:cs typeface="Arial" panose="020B0604020202020204" pitchFamily="34" charset="0"/>
              </a:rPr>
              <a:t>Eine im Geltungsbereich des Grundgesetzes endgültig nicht bestandene Lehramtsprüfung kann nicht wiederholt werden. </a:t>
            </a:r>
          </a:p>
          <a:p>
            <a:pPr lvl="0" eaLnBrk="1" hangingPunct="1">
              <a:spcBef>
                <a:spcPct val="50000"/>
              </a:spcBef>
              <a:spcAft>
                <a:spcPts val="1000"/>
              </a:spcAft>
              <a:buClrTx/>
              <a:buSzTx/>
            </a:pPr>
            <a:r>
              <a:rPr lang="de-DE" kern="1200" dirty="0">
                <a:ea typeface="Calibri"/>
                <a:cs typeface="Arial" panose="020B0604020202020204" pitchFamily="34" charset="0"/>
              </a:rPr>
              <a:t>Das Lehrerprüfungsamt rechnet bisher erbrachte mindestens „ausreichende“ Leistungen in den Prüfungsteilen für die Wiederholungsprüfung an.</a:t>
            </a:r>
          </a:p>
          <a:p>
            <a:pPr lvl="0">
              <a:buClr>
                <a:srgbClr val="287DA8"/>
              </a:buClr>
            </a:pPr>
            <a:endParaRPr lang="de-DE" dirty="0"/>
          </a:p>
        </p:txBody>
      </p:sp>
    </p:spTree>
    <p:extLst>
      <p:ext uri="{BB962C8B-B14F-4D97-AF65-F5344CB8AC3E}">
        <p14:creationId xmlns:p14="http://schemas.microsoft.com/office/powerpoint/2010/main" val="176135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AD4B5C2-33AC-4874-BCCD-EDE4AE2F38A9}"/>
              </a:ext>
            </a:extLst>
          </p:cNvPr>
          <p:cNvSpPr>
            <a:spLocks noGrp="1"/>
          </p:cNvSpPr>
          <p:nvPr>
            <p:ph idx="1"/>
          </p:nvPr>
        </p:nvSpPr>
        <p:spPr>
          <a:xfrm>
            <a:off x="593724" y="467469"/>
            <a:ext cx="9864750" cy="5976664"/>
          </a:xfrm>
        </p:spPr>
        <p:txBody>
          <a:bodyPr/>
          <a:lstStyle/>
          <a:p>
            <a:r>
              <a:rPr lang="de-DE" b="1" dirty="0"/>
              <a:t>Mitarbeiterinnen und Mitarbeiter des Lehrerprüfungsamtes</a:t>
            </a:r>
          </a:p>
          <a:p>
            <a:endParaRPr lang="de-DE" b="1" dirty="0">
              <a:latin typeface="+mj-lt"/>
            </a:endParaRPr>
          </a:p>
          <a:p>
            <a:pPr lvl="0">
              <a:spcBef>
                <a:spcPts val="0"/>
              </a:spcBef>
              <a:buClr>
                <a:srgbClr val="287DA8"/>
              </a:buClr>
            </a:pPr>
            <a:r>
              <a:rPr lang="de-DE" b="1" dirty="0">
                <a:latin typeface="+mj-lt"/>
              </a:rPr>
              <a:t>Zuständigkeiten				Kontakt</a:t>
            </a:r>
          </a:p>
          <a:p>
            <a:pPr lvl="0">
              <a:spcBef>
                <a:spcPts val="0"/>
              </a:spcBef>
              <a:buClr>
                <a:srgbClr val="287DA8"/>
              </a:buClr>
            </a:pPr>
            <a:endParaRPr lang="de-DE" dirty="0">
              <a:latin typeface="+mj-lt"/>
            </a:endParaRPr>
          </a:p>
          <a:p>
            <a:pPr>
              <a:spcBef>
                <a:spcPts val="0"/>
              </a:spcBef>
            </a:pPr>
            <a:r>
              <a:rPr lang="de-DE" dirty="0">
                <a:latin typeface="+mj-lt"/>
              </a:rPr>
              <a:t>Jan Bonin					Tel: 0385 588 17980</a:t>
            </a:r>
          </a:p>
          <a:p>
            <a:pPr>
              <a:spcBef>
                <a:spcPts val="0"/>
              </a:spcBef>
            </a:pPr>
            <a:r>
              <a:rPr lang="de-DE" dirty="0">
                <a:latin typeface="+mj-lt"/>
              </a:rPr>
              <a:t>Leiter				 		E-Mail: </a:t>
            </a:r>
            <a:r>
              <a:rPr lang="de-DE" u="sng" dirty="0">
                <a:latin typeface="+mj-lt"/>
                <a:hlinkClick r:id="rId2">
                  <a:extLst>
                    <a:ext uri="{A12FA001-AC4F-418D-AE19-62706E023703}">
                      <ahyp:hlinkClr xmlns:ahyp="http://schemas.microsoft.com/office/drawing/2018/hyperlinkcolor" val="tx"/>
                    </a:ext>
                  </a:extLst>
                </a:hlinkClick>
              </a:rPr>
              <a:t>j.bonin@iq.bm.mv-regierung.de</a:t>
            </a:r>
            <a:r>
              <a:rPr lang="de-DE" dirty="0">
                <a:latin typeface="+mj-lt"/>
              </a:rPr>
              <a:t>	 				</a:t>
            </a:r>
          </a:p>
          <a:p>
            <a:pPr>
              <a:spcBef>
                <a:spcPts val="0"/>
              </a:spcBef>
            </a:pPr>
            <a:r>
              <a:rPr lang="de-DE" dirty="0">
                <a:latin typeface="+mj-lt"/>
              </a:rPr>
              <a:t>Dr. Ruben von der Heydt			Tel: 0385 588 17981</a:t>
            </a:r>
          </a:p>
          <a:p>
            <a:pPr>
              <a:spcBef>
                <a:spcPts val="0"/>
              </a:spcBef>
            </a:pPr>
            <a:r>
              <a:rPr lang="de-DE" dirty="0">
                <a:latin typeface="+mj-lt"/>
              </a:rPr>
              <a:t>Stellvertretender Leiter			E-Mail: </a:t>
            </a:r>
            <a:r>
              <a:rPr lang="de-DE" u="sng" dirty="0">
                <a:latin typeface="+mj-lt"/>
              </a:rPr>
              <a:t>r.von-der-heydt@iq.bm.mv-regierung.de</a:t>
            </a:r>
          </a:p>
          <a:p>
            <a:pPr>
              <a:spcBef>
                <a:spcPts val="0"/>
              </a:spcBef>
            </a:pPr>
            <a:endParaRPr lang="de-DE" dirty="0">
              <a:latin typeface="+mj-lt"/>
            </a:endParaRPr>
          </a:p>
          <a:p>
            <a:pPr>
              <a:spcBef>
                <a:spcPts val="0"/>
              </a:spcBef>
            </a:pPr>
            <a:r>
              <a:rPr lang="de-DE" dirty="0">
                <a:latin typeface="+mj-lt"/>
              </a:rPr>
              <a:t>Martina </a:t>
            </a:r>
            <a:r>
              <a:rPr lang="de-DE" dirty="0" err="1">
                <a:latin typeface="+mj-lt"/>
              </a:rPr>
              <a:t>Scharfenorth</a:t>
            </a:r>
            <a:r>
              <a:rPr lang="de-DE" dirty="0">
                <a:latin typeface="+mj-lt"/>
              </a:rPr>
              <a:t>				</a:t>
            </a:r>
            <a:r>
              <a:rPr lang="pt-BR" dirty="0">
                <a:latin typeface="+mj-lt"/>
              </a:rPr>
              <a:t>Tel.: 0385 588 17982 </a:t>
            </a:r>
          </a:p>
          <a:p>
            <a:pPr>
              <a:spcBef>
                <a:spcPts val="0"/>
              </a:spcBef>
            </a:pPr>
            <a:r>
              <a:rPr lang="pt-BR" dirty="0">
                <a:latin typeface="+mj-lt"/>
              </a:rPr>
              <a:t>Referentin					E-Mail: </a:t>
            </a:r>
            <a:r>
              <a:rPr lang="pt-BR" dirty="0">
                <a:latin typeface="+mj-lt"/>
                <a:hlinkClick r:id="rId3">
                  <a:extLst>
                    <a:ext uri="{A12FA001-AC4F-418D-AE19-62706E023703}">
                      <ahyp:hlinkClr xmlns:ahyp="http://schemas.microsoft.com/office/drawing/2018/hyperlinkcolor" val="tx"/>
                    </a:ext>
                  </a:extLst>
                </a:hlinkClick>
              </a:rPr>
              <a:t>m.scharfenorth@iq.bm.mv-regierung.de</a:t>
            </a:r>
            <a:endParaRPr lang="pt-BR" dirty="0">
              <a:latin typeface="+mj-lt"/>
            </a:endParaRPr>
          </a:p>
          <a:p>
            <a:pPr>
              <a:spcBef>
                <a:spcPts val="0"/>
              </a:spcBef>
            </a:pPr>
            <a:endParaRPr lang="de-DE" u="sng" dirty="0">
              <a:latin typeface="+mj-lt"/>
            </a:endParaRPr>
          </a:p>
          <a:p>
            <a:pPr lvl="0">
              <a:spcBef>
                <a:spcPts val="0"/>
              </a:spcBef>
              <a:buClr>
                <a:srgbClr val="287DA8"/>
              </a:buClr>
            </a:pPr>
            <a:r>
              <a:rPr lang="de-DE" dirty="0">
                <a:latin typeface="+mj-lt"/>
              </a:rPr>
              <a:t>Kim Gazioch				 	Tel: 0385 588 17984</a:t>
            </a:r>
          </a:p>
          <a:p>
            <a:pPr lvl="0">
              <a:spcBef>
                <a:spcPts val="0"/>
              </a:spcBef>
              <a:buClr>
                <a:srgbClr val="287DA8"/>
              </a:buClr>
            </a:pPr>
            <a:r>
              <a:rPr lang="de-DE" dirty="0">
                <a:latin typeface="+mj-lt"/>
              </a:rPr>
              <a:t>Organisation der Ersten Staatsprüfung	 	E-Mail: </a:t>
            </a:r>
            <a:r>
              <a:rPr lang="de-DE" u="sng" dirty="0">
                <a:latin typeface="+mj-lt"/>
                <a:hlinkClick r:id="rId4">
                  <a:extLst>
                    <a:ext uri="{A12FA001-AC4F-418D-AE19-62706E023703}">
                      <ahyp:hlinkClr xmlns:ahyp="http://schemas.microsoft.com/office/drawing/2018/hyperlinkcolor" val="tx"/>
                    </a:ext>
                  </a:extLst>
                </a:hlinkClick>
              </a:rPr>
              <a:t>k.gazioch@iq.bm.mv-regierung.de</a:t>
            </a:r>
            <a:endParaRPr lang="de-DE" u="sng" dirty="0">
              <a:latin typeface="+mj-lt"/>
            </a:endParaRPr>
          </a:p>
          <a:p>
            <a:pPr lvl="0">
              <a:spcBef>
                <a:spcPts val="0"/>
              </a:spcBef>
              <a:buClr>
                <a:srgbClr val="287DA8"/>
              </a:buClr>
            </a:pPr>
            <a:endParaRPr lang="de-DE" u="sng" dirty="0">
              <a:latin typeface="+mj-lt"/>
            </a:endParaRPr>
          </a:p>
          <a:p>
            <a:pPr lvl="0">
              <a:spcBef>
                <a:spcPts val="0"/>
              </a:spcBef>
              <a:buClr>
                <a:srgbClr val="287DA8"/>
              </a:buClr>
            </a:pPr>
            <a:r>
              <a:rPr lang="de-DE" dirty="0">
                <a:latin typeface="+mj-lt"/>
              </a:rPr>
              <a:t>Ron Tarra					Tel: 0385 588 17986</a:t>
            </a:r>
          </a:p>
          <a:p>
            <a:pPr lvl="0">
              <a:spcBef>
                <a:spcPts val="0"/>
              </a:spcBef>
              <a:buClr>
                <a:srgbClr val="287DA8"/>
              </a:buClr>
            </a:pPr>
            <a:r>
              <a:rPr lang="de-DE" dirty="0">
                <a:latin typeface="+mj-lt"/>
              </a:rPr>
              <a:t>Organisation der Ersten Staatsprüfung		E-Mail: </a:t>
            </a:r>
            <a:r>
              <a:rPr lang="de-DE" u="sng" dirty="0">
                <a:latin typeface="+mj-lt"/>
              </a:rPr>
              <a:t>r.tarra@iq.bm.mv-regierung.de</a:t>
            </a:r>
          </a:p>
          <a:p>
            <a:pPr lvl="0">
              <a:spcBef>
                <a:spcPts val="0"/>
              </a:spcBef>
              <a:buClr>
                <a:srgbClr val="287DA8"/>
              </a:buClr>
            </a:pPr>
            <a:endParaRPr lang="de-DE" sz="2000" dirty="0"/>
          </a:p>
          <a:p>
            <a:pPr lvl="0">
              <a:spcBef>
                <a:spcPts val="0"/>
              </a:spcBef>
              <a:buClr>
                <a:srgbClr val="287DA8"/>
              </a:buClr>
            </a:pPr>
            <a:endParaRPr lang="de-DE" sz="2000" dirty="0">
              <a:solidFill>
                <a:srgbClr val="000000"/>
              </a:solidFill>
            </a:endParaRPr>
          </a:p>
          <a:p>
            <a:pPr lvl="0">
              <a:spcBef>
                <a:spcPts val="0"/>
              </a:spcBef>
              <a:buClr>
                <a:srgbClr val="287DA8"/>
              </a:buClr>
            </a:pPr>
            <a:endParaRPr lang="de-DE" sz="2000" dirty="0">
              <a:solidFill>
                <a:srgbClr val="000000"/>
              </a:solidFill>
            </a:endParaRPr>
          </a:p>
          <a:p>
            <a:endParaRPr lang="de-DE"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4"/>
          </p:nvPr>
        </p:nvSpPr>
        <p:spPr/>
        <p:txBody>
          <a:bodyPr/>
          <a:lstStyle/>
          <a:p>
            <a:r>
              <a:rPr lang="de-DE" dirty="0"/>
              <a:t>Informationsveranstaltung für die Universität Rostock · Lehrerprüfungsamt Mecklenburg-Vorpommern</a:t>
            </a:r>
          </a:p>
        </p:txBody>
      </p:sp>
    </p:spTree>
    <p:extLst>
      <p:ext uri="{BB962C8B-B14F-4D97-AF65-F5344CB8AC3E}">
        <p14:creationId xmlns:p14="http://schemas.microsoft.com/office/powerpoint/2010/main" val="1836704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7. Nachfragen</a:t>
            </a:r>
            <a:br>
              <a:rPr lang="de-DE" dirty="0"/>
            </a:br>
            <a:br>
              <a:rPr lang="de-DE" dirty="0"/>
            </a:b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pic>
        <p:nvPicPr>
          <p:cNvPr id="5" name="Inhaltsplatzhalter 4" descr="Hilfe mit einfarbiger Füllung">
            <a:extLst>
              <a:ext uri="{FF2B5EF4-FFF2-40B4-BE49-F238E27FC236}">
                <a16:creationId xmlns:a16="http://schemas.microsoft.com/office/drawing/2014/main" id="{0AE31CF1-53B3-5C54-6C04-765092D5621E}"/>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250790" y="1684721"/>
            <a:ext cx="4190231" cy="4190231"/>
          </a:xfrm>
        </p:spPr>
      </p:pic>
    </p:spTree>
    <p:extLst>
      <p:ext uri="{BB962C8B-B14F-4D97-AF65-F5344CB8AC3E}">
        <p14:creationId xmlns:p14="http://schemas.microsoft.com/office/powerpoint/2010/main" val="3529457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8286C92-E54C-4763-A806-CBA45E4B5F53}"/>
              </a:ext>
            </a:extLst>
          </p:cNvPr>
          <p:cNvSpPr>
            <a:spLocks noGrp="1"/>
          </p:cNvSpPr>
          <p:nvPr>
            <p:ph type="body" sz="quarter" idx="10"/>
          </p:nvPr>
        </p:nvSpPr>
        <p:spPr>
          <a:xfrm>
            <a:off x="593725" y="3679445"/>
            <a:ext cx="9504363" cy="2869200"/>
          </a:xfrm>
        </p:spPr>
        <p:txBody>
          <a:bodyPr/>
          <a:lstStyle/>
          <a:p>
            <a:r>
              <a:rPr lang="de-DE" b="1" dirty="0"/>
              <a:t>Lehrerprüfungsamt Mecklenburg-Vorpommern</a:t>
            </a:r>
          </a:p>
          <a:p>
            <a:r>
              <a:rPr lang="de-DE" dirty="0"/>
              <a:t>Hermannstraße 35</a:t>
            </a:r>
          </a:p>
          <a:p>
            <a:r>
              <a:rPr lang="de-DE" dirty="0"/>
              <a:t>18055 Rostock</a:t>
            </a:r>
          </a:p>
          <a:p>
            <a:r>
              <a:rPr lang="de-DE" dirty="0"/>
              <a:t>lpa@iq.bm.mv-regierung.de</a:t>
            </a:r>
          </a:p>
          <a:p>
            <a:r>
              <a:rPr lang="de-DE" dirty="0">
                <a:hlinkClick r:id="rId2">
                  <a:extLst>
                    <a:ext uri="{A12FA001-AC4F-418D-AE19-62706E023703}">
                      <ahyp:hlinkClr xmlns:ahyp="http://schemas.microsoft.com/office/drawing/2018/hyperlinkcolor" val="tx"/>
                    </a:ext>
                  </a:extLst>
                </a:hlinkClick>
              </a:rPr>
              <a:t>https://www.bildung-mv.de/iq-m-v/lehrerpruefungsamt/</a:t>
            </a:r>
            <a:endParaRPr lang="de-DE" dirty="0"/>
          </a:p>
        </p:txBody>
      </p:sp>
      <p:sp>
        <p:nvSpPr>
          <p:cNvPr id="3" name="Titel 2">
            <a:extLst>
              <a:ext uri="{FF2B5EF4-FFF2-40B4-BE49-F238E27FC236}">
                <a16:creationId xmlns:a16="http://schemas.microsoft.com/office/drawing/2014/main" id="{DBCE883A-3D90-4D88-9493-8E45AEFA5B8A}"/>
              </a:ext>
            </a:extLst>
          </p:cNvPr>
          <p:cNvSpPr>
            <a:spLocks noGrp="1"/>
          </p:cNvSpPr>
          <p:nvPr>
            <p:ph type="title"/>
          </p:nvPr>
        </p:nvSpPr>
        <p:spPr>
          <a:xfrm>
            <a:off x="593726" y="1272895"/>
            <a:ext cx="7739998" cy="814754"/>
          </a:xfrm>
        </p:spPr>
        <p:txBody>
          <a:bodyPr/>
          <a:lstStyle/>
          <a:p>
            <a:r>
              <a:rPr lang="de-DE" b="0" dirty="0"/>
              <a:t>Vielen Dank für Ihre Aufmerksamkeit!</a:t>
            </a:r>
            <a:br>
              <a:rPr lang="de-DE" b="0" dirty="0"/>
            </a:br>
            <a:r>
              <a:rPr lang="de-DE" b="0" dirty="0"/>
              <a:t>Die Mitarbeiter und Mitarbeiterinnen des Lehrerprüfungsamtes wünschen Ihnen viel Erfolg bei den Prüfungen!</a:t>
            </a:r>
          </a:p>
        </p:txBody>
      </p:sp>
    </p:spTree>
    <p:extLst>
      <p:ext uri="{BB962C8B-B14F-4D97-AF65-F5344CB8AC3E}">
        <p14:creationId xmlns:p14="http://schemas.microsoft.com/office/powerpoint/2010/main" val="1286872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Themenübersicht</a:t>
            </a:r>
            <a:br>
              <a:rPr lang="de-DE" dirty="0"/>
            </a:br>
            <a:endParaRPr lang="de-DE" dirty="0"/>
          </a:p>
        </p:txBody>
      </p:sp>
      <p:sp>
        <p:nvSpPr>
          <p:cNvPr id="3" name="Inhaltsplatzhalter 2">
            <a:extLst>
              <a:ext uri="{FF2B5EF4-FFF2-40B4-BE49-F238E27FC236}">
                <a16:creationId xmlns:a16="http://schemas.microsoft.com/office/drawing/2014/main" id="{EAD4B5C2-33AC-4874-BCCD-EDE4AE2F38A9}"/>
              </a:ext>
            </a:extLst>
          </p:cNvPr>
          <p:cNvSpPr>
            <a:spLocks noGrp="1"/>
          </p:cNvSpPr>
          <p:nvPr>
            <p:ph idx="1"/>
          </p:nvPr>
        </p:nvSpPr>
        <p:spPr>
          <a:xfrm>
            <a:off x="593724" y="1655601"/>
            <a:ext cx="9576718" cy="4824574"/>
          </a:xfrm>
        </p:spPr>
        <p:txBody>
          <a:bodyPr/>
          <a:lstStyle/>
          <a:p>
            <a:pPr marL="457200" indent="-457200">
              <a:buAutoNum type="arabicPeriod"/>
            </a:pPr>
            <a:r>
              <a:rPr lang="de-DE" b="1" dirty="0"/>
              <a:t>Prüfungsteile</a:t>
            </a:r>
          </a:p>
          <a:p>
            <a:pPr marL="457200" indent="-457200">
              <a:buAutoNum type="arabicPeriod"/>
            </a:pPr>
            <a:r>
              <a:rPr lang="de-DE" b="1" dirty="0"/>
              <a:t>Prüfungstermine</a:t>
            </a:r>
          </a:p>
          <a:p>
            <a:pPr marL="457200" indent="-457200">
              <a:buAutoNum type="arabicPeriod"/>
            </a:pPr>
            <a:r>
              <a:rPr lang="de-DE" b="1" dirty="0"/>
              <a:t>Wissenschaftliche Abschlussarbeit</a:t>
            </a:r>
          </a:p>
          <a:p>
            <a:pPr marL="457200" indent="-457200">
              <a:buAutoNum type="arabicPeriod"/>
            </a:pPr>
            <a:r>
              <a:rPr lang="de-DE" b="1" dirty="0"/>
              <a:t>Mündliche Prüfungen</a:t>
            </a:r>
          </a:p>
          <a:p>
            <a:pPr marL="457200" indent="-457200">
              <a:buAutoNum type="arabicPeriod"/>
            </a:pPr>
            <a:r>
              <a:rPr lang="de-DE" b="1" dirty="0"/>
              <a:t>Prüfungskommission</a:t>
            </a:r>
          </a:p>
          <a:p>
            <a:pPr marL="457200" indent="-457200">
              <a:buAutoNum type="arabicPeriod"/>
            </a:pPr>
            <a:r>
              <a:rPr lang="de-DE" b="1" dirty="0"/>
              <a:t>Notenberechnung</a:t>
            </a:r>
          </a:p>
          <a:p>
            <a:pPr marL="457200" indent="-457200">
              <a:buAutoNum type="arabicPeriod"/>
            </a:pPr>
            <a:r>
              <a:rPr lang="de-DE" b="1" dirty="0"/>
              <a:t>Nachfragen</a:t>
            </a:r>
          </a:p>
          <a:p>
            <a:pPr marL="457200" indent="-457200">
              <a:buAutoNum type="arabicPeriod"/>
            </a:pPr>
            <a:endParaRPr lang="de-DE" b="1" dirty="0"/>
          </a:p>
          <a:p>
            <a:pPr marL="457200" indent="-457200">
              <a:buAutoNum type="arabicPeriod"/>
            </a:pPr>
            <a:endParaRPr lang="de-DE" dirty="0">
              <a:solidFill>
                <a:schemeClr val="accent2"/>
              </a:solidFill>
            </a:endParaRPr>
          </a:p>
          <a:p>
            <a:r>
              <a:rPr lang="de-DE" dirty="0">
                <a:solidFill>
                  <a:schemeClr val="accent2"/>
                </a:solidFill>
              </a:rPr>
              <a:t>	Lehrerbildungsgesetz M-V vom 25. November 2014, letzte Änderung 16.07.2024</a:t>
            </a:r>
            <a:br>
              <a:rPr lang="de-DE" dirty="0">
                <a:solidFill>
                  <a:schemeClr val="accent2"/>
                </a:solidFill>
              </a:rPr>
            </a:br>
            <a:r>
              <a:rPr lang="de-DE" dirty="0">
                <a:solidFill>
                  <a:schemeClr val="accent2"/>
                </a:solidFill>
              </a:rPr>
              <a:t>	Lehrerprüfungsverordnung M-V vom 16. Juli 2012, letzte Änderung 25.02.2021  </a:t>
            </a:r>
          </a:p>
          <a:p>
            <a:endParaRPr lang="de-DE" dirty="0"/>
          </a:p>
          <a:p>
            <a:endParaRPr lang="de-DE"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4"/>
          </p:nvPr>
        </p:nvSpPr>
        <p:spPr/>
        <p:txBody>
          <a:bodyPr/>
          <a:lstStyle/>
          <a:p>
            <a:r>
              <a:rPr lang="de-DE"/>
              <a:t>Informationsveranstaltung für die Universität Rostock · Lehrerprüfungsamt Mecklenburg-Vorpommern</a:t>
            </a:r>
            <a:endParaRPr lang="de-DE" dirty="0"/>
          </a:p>
        </p:txBody>
      </p:sp>
      <p:pic>
        <p:nvPicPr>
          <p:cNvPr id="12" name="Grafik 11" descr="Waage der Justitia mit einfarbiger Füllung">
            <a:extLst>
              <a:ext uri="{FF2B5EF4-FFF2-40B4-BE49-F238E27FC236}">
                <a16:creationId xmlns:a16="http://schemas.microsoft.com/office/drawing/2014/main" id="{919191B0-9959-76A5-E444-0D1FD1BB98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8372" y="4355901"/>
            <a:ext cx="647726" cy="647726"/>
          </a:xfrm>
          <a:prstGeom prst="rect">
            <a:avLst/>
          </a:prstGeom>
        </p:spPr>
      </p:pic>
    </p:spTree>
    <p:extLst>
      <p:ext uri="{BB962C8B-B14F-4D97-AF65-F5344CB8AC3E}">
        <p14:creationId xmlns:p14="http://schemas.microsoft.com/office/powerpoint/2010/main" val="1006156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1. Prüfungsteile</a:t>
            </a:r>
          </a:p>
        </p:txBody>
      </p:sp>
      <p:sp>
        <p:nvSpPr>
          <p:cNvPr id="3" name="Inhaltsplatzhalter 2">
            <a:extLst>
              <a:ext uri="{FF2B5EF4-FFF2-40B4-BE49-F238E27FC236}">
                <a16:creationId xmlns:a16="http://schemas.microsoft.com/office/drawing/2014/main" id="{EAD4B5C2-33AC-4874-BCCD-EDE4AE2F38A9}"/>
              </a:ext>
            </a:extLst>
          </p:cNvPr>
          <p:cNvSpPr>
            <a:spLocks noGrp="1"/>
          </p:cNvSpPr>
          <p:nvPr>
            <p:ph idx="1"/>
          </p:nvPr>
        </p:nvSpPr>
        <p:spPr>
          <a:xfrm>
            <a:off x="575550" y="1187549"/>
            <a:ext cx="9216676" cy="4824574"/>
          </a:xfrm>
        </p:spPr>
        <p:txBody>
          <a:bodyPr/>
          <a:lstStyle/>
          <a:p>
            <a:pPr marL="0" indent="0">
              <a:spcBef>
                <a:spcPts val="600"/>
              </a:spcBef>
              <a:buClr>
                <a:srgbClr val="287DA8"/>
              </a:buClr>
            </a:pPr>
            <a:r>
              <a:rPr lang="de-DE" kern="0" dirty="0">
                <a:latin typeface="+mj-lt"/>
              </a:rPr>
              <a:t>Die Prüfung umfasst für </a:t>
            </a:r>
          </a:p>
          <a:p>
            <a:pPr marL="0" indent="0">
              <a:spcBef>
                <a:spcPts val="600"/>
              </a:spcBef>
            </a:pPr>
            <a:r>
              <a:rPr lang="de-DE" dirty="0">
                <a:latin typeface="+mj-lt"/>
              </a:rPr>
              <a:t>1. alle Lehrämter</a:t>
            </a:r>
          </a:p>
          <a:p>
            <a:pPr>
              <a:spcBef>
                <a:spcPts val="600"/>
              </a:spcBef>
              <a:buClrTx/>
              <a:buSzPct val="100000"/>
            </a:pPr>
            <a:r>
              <a:rPr lang="de-DE" dirty="0">
                <a:latin typeface="+mj-lt"/>
              </a:rPr>
              <a:t>die wissenschaftliche Abschlussarbeit,</a:t>
            </a:r>
          </a:p>
          <a:p>
            <a:pPr>
              <a:spcBef>
                <a:spcPts val="600"/>
              </a:spcBef>
              <a:buClrTx/>
              <a:buSzPct val="100000"/>
            </a:pPr>
            <a:endParaRPr lang="de-DE" dirty="0">
              <a:latin typeface="+mj-lt"/>
            </a:endParaRPr>
          </a:p>
          <a:p>
            <a:pPr marL="0" indent="0">
              <a:spcBef>
                <a:spcPts val="600"/>
              </a:spcBef>
            </a:pPr>
            <a:r>
              <a:rPr lang="de-DE" dirty="0">
                <a:latin typeface="+mj-lt"/>
              </a:rPr>
              <a:t>2. die Fächer Kunst und Gestaltung, Musik, Sport, Theater</a:t>
            </a:r>
          </a:p>
          <a:p>
            <a:pPr>
              <a:spcBef>
                <a:spcPts val="600"/>
              </a:spcBef>
              <a:buClrTx/>
              <a:buSzPct val="100000"/>
            </a:pPr>
            <a:r>
              <a:rPr lang="de-DE" dirty="0">
                <a:latin typeface="+mj-lt"/>
              </a:rPr>
              <a:t>zusätzlich die </a:t>
            </a:r>
            <a:r>
              <a:rPr lang="de-DE" dirty="0">
                <a:solidFill>
                  <a:schemeClr val="accent2"/>
                </a:solidFill>
                <a:latin typeface="+mj-lt"/>
              </a:rPr>
              <a:t>praktische Prüfung </a:t>
            </a:r>
            <a:r>
              <a:rPr lang="de-DE" dirty="0">
                <a:latin typeface="+mj-lt"/>
              </a:rPr>
              <a:t>von 30 Minuten,</a:t>
            </a:r>
          </a:p>
          <a:p>
            <a:pPr>
              <a:spcBef>
                <a:spcPts val="600"/>
              </a:spcBef>
              <a:buClrTx/>
              <a:buSzPct val="100000"/>
            </a:pPr>
            <a:endParaRPr lang="de-DE" kern="0" dirty="0">
              <a:latin typeface="+mj-lt"/>
            </a:endParaRPr>
          </a:p>
          <a:p>
            <a:pPr marL="0" indent="0">
              <a:spcBef>
                <a:spcPts val="600"/>
              </a:spcBef>
              <a:buClr>
                <a:srgbClr val="287DA8"/>
              </a:buClr>
            </a:pPr>
            <a:r>
              <a:rPr lang="de-DE" kern="0" dirty="0">
                <a:latin typeface="+mj-lt"/>
              </a:rPr>
              <a:t>3. das Lehramt an Grundschulen</a:t>
            </a:r>
          </a:p>
          <a:p>
            <a:pPr>
              <a:spcBef>
                <a:spcPts val="600"/>
              </a:spcBef>
              <a:buClrTx/>
              <a:buSzPct val="100000"/>
            </a:pPr>
            <a:r>
              <a:rPr lang="de-DE" kern="0" dirty="0">
                <a:latin typeface="+mj-lt"/>
              </a:rPr>
              <a:t>je Grundschulfach eine mündliche Prüfung von 30 Minuten,</a:t>
            </a:r>
          </a:p>
          <a:p>
            <a:pPr>
              <a:spcBef>
                <a:spcPts val="600"/>
              </a:spcBef>
              <a:buClrTx/>
              <a:buSzPct val="100000"/>
              <a:buFont typeface="Arial" panose="020B0604020202020204" pitchFamily="34" charset="0"/>
              <a:buChar char="•"/>
            </a:pPr>
            <a:endParaRPr lang="de-DE" kern="0" dirty="0">
              <a:latin typeface="+mj-lt"/>
            </a:endParaRPr>
          </a:p>
          <a:p>
            <a:pPr marL="0" indent="0">
              <a:spcBef>
                <a:spcPts val="600"/>
              </a:spcBef>
              <a:buClr>
                <a:srgbClr val="287DA8"/>
              </a:buClr>
            </a:pPr>
            <a:r>
              <a:rPr lang="de-DE" kern="0" dirty="0">
                <a:latin typeface="+mj-lt"/>
              </a:rPr>
              <a:t>4. das Lehramt an Regionalen Schulen</a:t>
            </a:r>
          </a:p>
          <a:p>
            <a:pPr>
              <a:spcBef>
                <a:spcPts val="600"/>
              </a:spcBef>
              <a:buClrTx/>
              <a:buSzPct val="100000"/>
            </a:pPr>
            <a:r>
              <a:rPr lang="de-DE" kern="0" dirty="0">
                <a:latin typeface="+mj-lt"/>
              </a:rPr>
              <a:t>je Fachwissenschaft eine mündliche Prüfung von 50 Minuten, </a:t>
            </a:r>
          </a:p>
          <a:p>
            <a:pPr>
              <a:spcBef>
                <a:spcPts val="600"/>
              </a:spcBef>
              <a:buClrTx/>
              <a:buSzPct val="100000"/>
            </a:pPr>
            <a:r>
              <a:rPr lang="de-DE" dirty="0">
                <a:latin typeface="+mj-lt"/>
              </a:rPr>
              <a:t>in den Fachdidaktiken eine mündliche Prüfung von insgesamt 50 (2 x 25) Minuten,</a:t>
            </a:r>
            <a:endParaRPr lang="de-DE" kern="0" dirty="0">
              <a:latin typeface="+mj-lt"/>
            </a:endParaRP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Tree>
    <p:extLst>
      <p:ext uri="{BB962C8B-B14F-4D97-AF65-F5344CB8AC3E}">
        <p14:creationId xmlns:p14="http://schemas.microsoft.com/office/powerpoint/2010/main" val="2536039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1. Prüfungsteile</a:t>
            </a:r>
          </a:p>
        </p:txBody>
      </p:sp>
      <p:sp>
        <p:nvSpPr>
          <p:cNvPr id="3" name="Inhaltsplatzhalter 2">
            <a:extLst>
              <a:ext uri="{FF2B5EF4-FFF2-40B4-BE49-F238E27FC236}">
                <a16:creationId xmlns:a16="http://schemas.microsoft.com/office/drawing/2014/main" id="{EAD4B5C2-33AC-4874-BCCD-EDE4AE2F38A9}"/>
              </a:ext>
            </a:extLst>
          </p:cNvPr>
          <p:cNvSpPr>
            <a:spLocks noGrp="1"/>
          </p:cNvSpPr>
          <p:nvPr>
            <p:ph idx="1"/>
          </p:nvPr>
        </p:nvSpPr>
        <p:spPr>
          <a:xfrm>
            <a:off x="575550" y="1115541"/>
            <a:ext cx="9216676" cy="4824574"/>
          </a:xfrm>
        </p:spPr>
        <p:txBody>
          <a:bodyPr/>
          <a:lstStyle/>
          <a:p>
            <a:pPr marL="0" indent="0">
              <a:spcBef>
                <a:spcPts val="600"/>
              </a:spcBef>
              <a:buClr>
                <a:srgbClr val="287DA8"/>
              </a:buClr>
            </a:pPr>
            <a:r>
              <a:rPr lang="de-DE" kern="0" dirty="0">
                <a:latin typeface="+mj-lt"/>
              </a:rPr>
              <a:t>Die Prüfung </a:t>
            </a:r>
            <a:r>
              <a:rPr lang="de-DE" dirty="0">
                <a:latin typeface="+mj-lt"/>
              </a:rPr>
              <a:t> umfasst für</a:t>
            </a:r>
          </a:p>
          <a:p>
            <a:pPr marL="0" indent="0">
              <a:spcBef>
                <a:spcPts val="600"/>
              </a:spcBef>
              <a:buClr>
                <a:srgbClr val="287DA8"/>
              </a:buClr>
            </a:pPr>
            <a:r>
              <a:rPr lang="de-DE" dirty="0">
                <a:latin typeface="+mj-lt"/>
              </a:rPr>
              <a:t>5. das Lehramt an Gymnasien</a:t>
            </a:r>
          </a:p>
          <a:p>
            <a:pPr>
              <a:spcBef>
                <a:spcPts val="600"/>
              </a:spcBef>
              <a:buClrTx/>
              <a:buSzPct val="100000"/>
            </a:pPr>
            <a:r>
              <a:rPr lang="de-DE" dirty="0">
                <a:latin typeface="+mj-lt"/>
              </a:rPr>
              <a:t>je Fachwissenschaft eine mündliche Prüfung von 60 Minuten,</a:t>
            </a:r>
          </a:p>
          <a:p>
            <a:pPr>
              <a:spcBef>
                <a:spcPts val="600"/>
              </a:spcBef>
              <a:buClrTx/>
              <a:buSzPct val="100000"/>
            </a:pPr>
            <a:r>
              <a:rPr lang="de-DE" dirty="0">
                <a:latin typeface="+mj-lt"/>
              </a:rPr>
              <a:t>je Fachdidaktik eine mündliche Prüfung von 30 Minuten,</a:t>
            </a:r>
          </a:p>
          <a:p>
            <a:pPr>
              <a:spcBef>
                <a:spcPts val="600"/>
              </a:spcBef>
              <a:buClrTx/>
              <a:buSzPct val="100000"/>
            </a:pPr>
            <a:endParaRPr lang="de-DE" dirty="0">
              <a:latin typeface="+mj-lt"/>
            </a:endParaRPr>
          </a:p>
          <a:p>
            <a:pPr marL="0" indent="0">
              <a:spcBef>
                <a:spcPts val="600"/>
              </a:spcBef>
            </a:pPr>
            <a:r>
              <a:rPr lang="de-DE" dirty="0">
                <a:latin typeface="+mj-lt"/>
              </a:rPr>
              <a:t>6. das Lehramt für Sonderpädagogik</a:t>
            </a:r>
          </a:p>
          <a:p>
            <a:pPr>
              <a:spcBef>
                <a:spcPts val="600"/>
              </a:spcBef>
              <a:buClrTx/>
              <a:buSzPct val="100000"/>
            </a:pPr>
            <a:r>
              <a:rPr lang="de-DE" dirty="0">
                <a:latin typeface="+mj-lt"/>
              </a:rPr>
              <a:t>je sonderpädagogischer Fachrichtung eine mündliche Prüfung von 40 Minuten,</a:t>
            </a:r>
          </a:p>
          <a:p>
            <a:pPr>
              <a:spcBef>
                <a:spcPts val="600"/>
              </a:spcBef>
              <a:buClrTx/>
              <a:buSzPct val="100000"/>
            </a:pPr>
            <a:r>
              <a:rPr lang="de-DE" dirty="0">
                <a:latin typeface="+mj-lt"/>
              </a:rPr>
              <a:t>für das allgemeinbildende Fach eine mündliche Prüfung von 40 Minuten</a:t>
            </a:r>
            <a:br>
              <a:rPr lang="de-DE" dirty="0">
                <a:latin typeface="+mj-lt"/>
              </a:rPr>
            </a:br>
            <a:r>
              <a:rPr lang="de-DE" dirty="0">
                <a:latin typeface="+mj-lt"/>
              </a:rPr>
              <a:t>oder für ausgewählte Module der Grundschulfächer Deutsch und Mathematik zusammen eine mündliche Prüfung von 40 Minuten.</a:t>
            </a: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Tree>
    <p:extLst>
      <p:ext uri="{BB962C8B-B14F-4D97-AF65-F5344CB8AC3E}">
        <p14:creationId xmlns:p14="http://schemas.microsoft.com/office/powerpoint/2010/main" val="3120971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 2. Prüfungstermine</a:t>
            </a:r>
          </a:p>
        </p:txBody>
      </p:sp>
      <p:sp>
        <p:nvSpPr>
          <p:cNvPr id="3" name="Inhaltsplatzhalter 2">
            <a:extLst>
              <a:ext uri="{FF2B5EF4-FFF2-40B4-BE49-F238E27FC236}">
                <a16:creationId xmlns:a16="http://schemas.microsoft.com/office/drawing/2014/main" id="{EAD4B5C2-33AC-4874-BCCD-EDE4AE2F38A9}"/>
              </a:ext>
            </a:extLst>
          </p:cNvPr>
          <p:cNvSpPr>
            <a:spLocks noGrp="1"/>
          </p:cNvSpPr>
          <p:nvPr>
            <p:ph idx="1"/>
          </p:nvPr>
        </p:nvSpPr>
        <p:spPr>
          <a:xfrm>
            <a:off x="3689722" y="6240689"/>
            <a:ext cx="9216676" cy="288032"/>
          </a:xfrm>
        </p:spPr>
        <p:txBody>
          <a:bodyPr/>
          <a:lstStyle/>
          <a:p>
            <a:pPr marL="0" indent="0">
              <a:spcBef>
                <a:spcPts val="600"/>
              </a:spcBef>
              <a:buClr>
                <a:srgbClr val="287DA8"/>
              </a:buClr>
            </a:pPr>
            <a:r>
              <a:rPr lang="de-DE" sz="1400" kern="0" dirty="0">
                <a:latin typeface="+mj-lt"/>
              </a:rPr>
              <a:t>*Daten jährlich analog</a:t>
            </a:r>
            <a:endParaRPr lang="de-DE" sz="1400" dirty="0">
              <a:latin typeface="+mj-lt"/>
            </a:endParaRPr>
          </a:p>
          <a:p>
            <a:pPr marL="0" indent="0">
              <a:spcBef>
                <a:spcPts val="600"/>
              </a:spcBef>
              <a:buClr>
                <a:srgbClr val="287DA8"/>
              </a:buClr>
            </a:pPr>
            <a:endParaRPr lang="de-DE" dirty="0">
              <a:latin typeface="+mj-lt"/>
            </a:endParaRP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graphicFrame>
        <p:nvGraphicFramePr>
          <p:cNvPr id="5" name="Tabelle 4">
            <a:extLst>
              <a:ext uri="{FF2B5EF4-FFF2-40B4-BE49-F238E27FC236}">
                <a16:creationId xmlns:a16="http://schemas.microsoft.com/office/drawing/2014/main" id="{919F6093-2D3A-379A-AE89-F9DFB3934821}"/>
              </a:ext>
            </a:extLst>
          </p:cNvPr>
          <p:cNvGraphicFramePr>
            <a:graphicFrameLocks noGrp="1"/>
          </p:cNvGraphicFramePr>
          <p:nvPr>
            <p:extLst>
              <p:ext uri="{D42A27DB-BD31-4B8C-83A1-F6EECF244321}">
                <p14:modId xmlns:p14="http://schemas.microsoft.com/office/powerpoint/2010/main" val="539837129"/>
              </p:ext>
            </p:extLst>
          </p:nvPr>
        </p:nvGraphicFramePr>
        <p:xfrm>
          <a:off x="269342" y="1187549"/>
          <a:ext cx="10153128" cy="4958080"/>
        </p:xfrm>
        <a:graphic>
          <a:graphicData uri="http://schemas.openxmlformats.org/drawingml/2006/table">
            <a:tbl>
              <a:tblPr firstRow="1" bandRow="1">
                <a:tableStyleId>{E8B1032C-EA38-4F05-BA0D-38AFFFC7BED3}</a:tableStyleId>
              </a:tblPr>
              <a:tblGrid>
                <a:gridCol w="3310803">
                  <a:extLst>
                    <a:ext uri="{9D8B030D-6E8A-4147-A177-3AD203B41FA5}">
                      <a16:colId xmlns:a16="http://schemas.microsoft.com/office/drawing/2014/main" val="3548291321"/>
                    </a:ext>
                  </a:extLst>
                </a:gridCol>
                <a:gridCol w="6842325">
                  <a:extLst>
                    <a:ext uri="{9D8B030D-6E8A-4147-A177-3AD203B41FA5}">
                      <a16:colId xmlns:a16="http://schemas.microsoft.com/office/drawing/2014/main" val="3632195550"/>
                    </a:ext>
                  </a:extLst>
                </a:gridCol>
              </a:tblGrid>
              <a:tr h="370840">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b="0" dirty="0">
                          <a:effectLst/>
                          <a:latin typeface="+mj-lt"/>
                        </a:rPr>
                        <a:t>Antrag für das Thema der Wissenschaftlichen Abschlussarbeit (WAA)</a:t>
                      </a:r>
                      <a:endParaRPr lang="de-DE" sz="1800" b="0" dirty="0">
                        <a:effectLst/>
                        <a:latin typeface="+mj-lt"/>
                        <a:ea typeface="Calibri"/>
                        <a:cs typeface="Times New Roman"/>
                      </a:endParaRPr>
                    </a:p>
                  </a:txBody>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b="0" dirty="0">
                          <a:effectLst/>
                          <a:latin typeface="+mj-lt"/>
                        </a:rPr>
                        <a:t>nach  Erwerb von 180 ECTS im LA an Grundschulen und LA für Sonderpädagogik bzw. von 210 ECTS im LA an Regionalen Schulen und LA an Gymnasien</a:t>
                      </a:r>
                    </a:p>
                  </a:txBody>
                  <a:tcPr/>
                </a:tc>
                <a:extLst>
                  <a:ext uri="{0D108BD9-81ED-4DB2-BD59-A6C34878D82A}">
                    <a16:rowId xmlns:a16="http://schemas.microsoft.com/office/drawing/2014/main" val="554122866"/>
                  </a:ext>
                </a:extLst>
              </a:tr>
              <a:tr h="370840">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b="0" dirty="0">
                          <a:effectLst/>
                          <a:latin typeface="+mj-lt"/>
                        </a:rPr>
                        <a:t>Meldung zur praktischen Prüfung Kunst/ Musik/ Sport/ Theater</a:t>
                      </a:r>
                      <a:endParaRPr lang="de-DE" sz="1800" b="0" dirty="0">
                        <a:effectLst/>
                        <a:latin typeface="+mj-lt"/>
                        <a:ea typeface="Calibri"/>
                        <a:cs typeface="Times New Roman"/>
                      </a:endParaRPr>
                    </a:p>
                  </a:txBody>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b="0" dirty="0">
                          <a:effectLst/>
                          <a:latin typeface="+mj-lt"/>
                        </a:rPr>
                        <a:t>nach dem sechsten Semester, spätester Termin: je nach Fach unterschiedlich,</a:t>
                      </a:r>
                      <a:r>
                        <a:rPr lang="de-DE" sz="1800" b="0" baseline="0" dirty="0">
                          <a:effectLst/>
                          <a:latin typeface="+mj-lt"/>
                        </a:rPr>
                        <a:t> siehe nächste Folie</a:t>
                      </a:r>
                      <a:endParaRPr lang="de-DE" sz="1800" b="0" dirty="0">
                        <a:effectLst/>
                        <a:latin typeface="+mj-lt"/>
                        <a:ea typeface="Calibri"/>
                        <a:cs typeface="Times New Roman"/>
                      </a:endParaRPr>
                    </a:p>
                  </a:txBody>
                  <a:tcPr/>
                </a:tc>
                <a:extLst>
                  <a:ext uri="{0D108BD9-81ED-4DB2-BD59-A6C34878D82A}">
                    <a16:rowId xmlns:a16="http://schemas.microsoft.com/office/drawing/2014/main" val="1668410911"/>
                  </a:ext>
                </a:extLst>
              </a:tr>
              <a:tr h="370840">
                <a:tc rowSpan="3">
                  <a:txBody>
                    <a:bodyPr/>
                    <a:lstStyle/>
                    <a:p>
                      <a:pPr marL="0" marR="0" lvl="0" indent="0" algn="ctr" defTabSz="801929" rtl="0" eaLnBrk="1" fontAlgn="auto" latinLnBrk="0" hangingPunct="1">
                        <a:lnSpc>
                          <a:spcPct val="100000"/>
                        </a:lnSpc>
                        <a:spcBef>
                          <a:spcPts val="0"/>
                        </a:spcBef>
                        <a:spcAft>
                          <a:spcPts val="0"/>
                        </a:spcAft>
                        <a:buClrTx/>
                        <a:buSzTx/>
                        <a:buFontTx/>
                        <a:buNone/>
                        <a:tabLst/>
                        <a:defRPr/>
                      </a:pPr>
                      <a:endParaRPr lang="de-DE" sz="1800" b="0" dirty="0">
                        <a:effectLst/>
                        <a:latin typeface="+mj-lt"/>
                        <a:ea typeface="Calibri"/>
                        <a:cs typeface="Arial" panose="020B0604020202020204" pitchFamily="34" charset="0"/>
                      </a:endParaRPr>
                    </a:p>
                    <a:p>
                      <a:pPr marL="0" marR="0" lvl="0" indent="0" algn="ctr" defTabSz="801929" rtl="0" eaLnBrk="1" fontAlgn="auto" latinLnBrk="0" hangingPunct="1">
                        <a:lnSpc>
                          <a:spcPct val="100000"/>
                        </a:lnSpc>
                        <a:spcBef>
                          <a:spcPts val="0"/>
                        </a:spcBef>
                        <a:spcAft>
                          <a:spcPts val="0"/>
                        </a:spcAft>
                        <a:buClrTx/>
                        <a:buSzTx/>
                        <a:buFontTx/>
                        <a:buNone/>
                        <a:tabLst/>
                        <a:defRPr/>
                      </a:pPr>
                      <a:endParaRPr lang="de-DE" sz="1800" b="0" dirty="0">
                        <a:effectLst/>
                        <a:latin typeface="+mj-lt"/>
                        <a:ea typeface="Calibri"/>
                        <a:cs typeface="Arial" panose="020B0604020202020204" pitchFamily="34" charset="0"/>
                      </a:endParaRPr>
                    </a:p>
                    <a:p>
                      <a:pPr marL="0" marR="0" lvl="0" indent="0" algn="ctr" defTabSz="801929" rtl="0" eaLnBrk="1" fontAlgn="auto" latinLnBrk="0" hangingPunct="1">
                        <a:lnSpc>
                          <a:spcPct val="100000"/>
                        </a:lnSpc>
                        <a:spcBef>
                          <a:spcPts val="0"/>
                        </a:spcBef>
                        <a:spcAft>
                          <a:spcPts val="0"/>
                        </a:spcAft>
                        <a:buClrTx/>
                        <a:buSzTx/>
                        <a:buFontTx/>
                        <a:buNone/>
                        <a:tabLst/>
                        <a:defRPr/>
                      </a:pPr>
                      <a:r>
                        <a:rPr lang="de-DE" sz="1800" b="0" dirty="0">
                          <a:effectLst/>
                          <a:latin typeface="+mj-lt"/>
                          <a:ea typeface="Calibri"/>
                          <a:cs typeface="Arial" panose="020B0604020202020204" pitchFamily="34" charset="0"/>
                        </a:rPr>
                        <a:t>Anmeldung zu</a:t>
                      </a:r>
                      <a:r>
                        <a:rPr lang="de-DE" sz="1800" b="0" baseline="0" dirty="0">
                          <a:effectLst/>
                          <a:latin typeface="+mj-lt"/>
                          <a:ea typeface="Calibri"/>
                          <a:cs typeface="Arial" panose="020B0604020202020204" pitchFamily="34" charset="0"/>
                        </a:rPr>
                        <a:t> den mündlichen </a:t>
                      </a:r>
                      <a:r>
                        <a:rPr lang="de-DE" sz="1800" b="0" dirty="0">
                          <a:effectLst/>
                          <a:latin typeface="+mj-lt"/>
                          <a:ea typeface="Calibri"/>
                          <a:cs typeface="Arial" panose="020B0604020202020204" pitchFamily="34" charset="0"/>
                        </a:rPr>
                        <a:t>Prüfungen (besteht aus 3 Schritten)</a:t>
                      </a:r>
                    </a:p>
                  </a:txBody>
                  <a:tcPr>
                    <a:solidFill>
                      <a:schemeClr val="tx1">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b="0" dirty="0">
                          <a:effectLst/>
                          <a:latin typeface="+mj-lt"/>
                          <a:ea typeface="Calibri"/>
                          <a:cs typeface="Arial" panose="020B0604020202020204" pitchFamily="34" charset="0"/>
                        </a:rPr>
                        <a:t>1) Voranmeldung</a:t>
                      </a:r>
                      <a:r>
                        <a:rPr lang="de-DE" sz="1800" b="0" baseline="0" dirty="0">
                          <a:effectLst/>
                          <a:latin typeface="+mj-lt"/>
                          <a:ea typeface="Calibri"/>
                          <a:cs typeface="Arial" panose="020B0604020202020204" pitchFamily="34" charset="0"/>
                        </a:rPr>
                        <a:t> zur Datenerfassung </a:t>
                      </a:r>
                      <a:br>
                        <a:rPr lang="de-DE" sz="1800" b="0" baseline="0" dirty="0">
                          <a:effectLst/>
                          <a:latin typeface="+mj-lt"/>
                          <a:ea typeface="Calibri"/>
                          <a:cs typeface="Arial" panose="020B0604020202020204" pitchFamily="34" charset="0"/>
                        </a:rPr>
                      </a:br>
                      <a:r>
                        <a:rPr lang="de-DE" sz="1800" b="0" baseline="0" dirty="0" err="1">
                          <a:effectLst/>
                          <a:latin typeface="+mj-lt"/>
                          <a:ea typeface="Calibri"/>
                          <a:cs typeface="Arial" panose="020B0604020202020204" pitchFamily="34" charset="0"/>
                        </a:rPr>
                        <a:t>SoSe</a:t>
                      </a:r>
                      <a:r>
                        <a:rPr lang="de-DE" sz="1800" b="0" baseline="0" dirty="0">
                          <a:effectLst/>
                          <a:latin typeface="+mj-lt"/>
                          <a:ea typeface="Calibri"/>
                          <a:cs typeface="Arial" panose="020B0604020202020204" pitchFamily="34" charset="0"/>
                        </a:rPr>
                        <a:t>: 1. - 31. Dezember  / </a:t>
                      </a:r>
                      <a:r>
                        <a:rPr lang="de-DE" sz="1800" b="0" baseline="0" dirty="0" err="1">
                          <a:effectLst/>
                          <a:latin typeface="+mj-lt"/>
                          <a:ea typeface="Calibri"/>
                          <a:cs typeface="Arial" panose="020B0604020202020204" pitchFamily="34" charset="0"/>
                        </a:rPr>
                        <a:t>WiSe</a:t>
                      </a:r>
                      <a:r>
                        <a:rPr lang="de-DE" sz="1800" b="0" baseline="0" dirty="0">
                          <a:effectLst/>
                          <a:latin typeface="+mj-lt"/>
                          <a:ea typeface="Calibri"/>
                          <a:cs typeface="Arial" panose="020B0604020202020204" pitchFamily="34" charset="0"/>
                        </a:rPr>
                        <a:t>: 1. - 30. Juni</a:t>
                      </a:r>
                      <a:endParaRPr lang="de-DE" sz="1800" b="0" dirty="0">
                        <a:effectLst/>
                        <a:latin typeface="+mj-lt"/>
                        <a:ea typeface="Calibri"/>
                        <a:cs typeface="Arial" panose="020B0604020202020204" pitchFamily="34" charset="0"/>
                      </a:endParaRPr>
                    </a:p>
                  </a:txBody>
                  <a:tcPr/>
                </a:tc>
                <a:extLst>
                  <a:ext uri="{0D108BD9-81ED-4DB2-BD59-A6C34878D82A}">
                    <a16:rowId xmlns:a16="http://schemas.microsoft.com/office/drawing/2014/main" val="3089013937"/>
                  </a:ext>
                </a:extLst>
              </a:tr>
              <a:tr h="370840">
                <a:tc vMerge="1">
                  <a:txBody>
                    <a:bodyPr/>
                    <a:lstStyle/>
                    <a:p>
                      <a:endParaRPr lang="de-DE" sz="1800" b="0" dirty="0">
                        <a:latin typeface="+mj-lt"/>
                      </a:endParaRPr>
                    </a:p>
                  </a:txBody>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b="0" dirty="0">
                          <a:effectLst/>
                          <a:latin typeface="+mj-lt"/>
                          <a:ea typeface="Calibri"/>
                          <a:cs typeface="Arial" panose="020B0604020202020204" pitchFamily="34" charset="0"/>
                        </a:rPr>
                        <a:t>2) Einreichen der Unterlagen zur Prüfungsanmeldung </a:t>
                      </a:r>
                      <a:br>
                        <a:rPr lang="de-DE" sz="1800" b="0" dirty="0">
                          <a:effectLst/>
                          <a:latin typeface="+mj-lt"/>
                          <a:ea typeface="Calibri"/>
                          <a:cs typeface="Arial" panose="020B0604020202020204" pitchFamily="34" charset="0"/>
                        </a:rPr>
                      </a:br>
                      <a:r>
                        <a:rPr lang="de-DE" sz="1800" b="0" dirty="0" err="1">
                          <a:effectLst/>
                          <a:latin typeface="+mj-lt"/>
                          <a:ea typeface="Calibri"/>
                          <a:cs typeface="Arial" panose="020B0604020202020204" pitchFamily="34" charset="0"/>
                        </a:rPr>
                        <a:t>SoSe</a:t>
                      </a:r>
                      <a:r>
                        <a:rPr lang="de-DE" sz="1800" b="0" dirty="0">
                          <a:effectLst/>
                          <a:latin typeface="+mj-lt"/>
                          <a:ea typeface="Calibri"/>
                          <a:cs typeface="Arial" panose="020B0604020202020204" pitchFamily="34" charset="0"/>
                        </a:rPr>
                        <a:t>: 2. - 31. Januar</a:t>
                      </a:r>
                      <a:r>
                        <a:rPr lang="de-DE" sz="1800" b="0" baseline="0" dirty="0">
                          <a:effectLst/>
                          <a:latin typeface="+mj-lt"/>
                          <a:ea typeface="Calibri"/>
                          <a:cs typeface="Arial" panose="020B0604020202020204" pitchFamily="34" charset="0"/>
                        </a:rPr>
                        <a:t> /</a:t>
                      </a:r>
                      <a:r>
                        <a:rPr lang="de-DE" sz="1800" b="0" dirty="0">
                          <a:effectLst/>
                          <a:latin typeface="+mj-lt"/>
                          <a:ea typeface="Calibri"/>
                          <a:cs typeface="Arial" panose="020B0604020202020204" pitchFamily="34" charset="0"/>
                        </a:rPr>
                        <a:t> </a:t>
                      </a:r>
                      <a:r>
                        <a:rPr lang="de-DE" sz="1800" b="0" dirty="0" err="1">
                          <a:effectLst/>
                          <a:latin typeface="+mj-lt"/>
                          <a:ea typeface="Calibri"/>
                          <a:cs typeface="Arial" panose="020B0604020202020204" pitchFamily="34" charset="0"/>
                        </a:rPr>
                        <a:t>WiSe</a:t>
                      </a:r>
                      <a:r>
                        <a:rPr lang="de-DE" sz="1800" b="0" dirty="0">
                          <a:effectLst/>
                          <a:latin typeface="+mj-lt"/>
                          <a:ea typeface="Calibri"/>
                          <a:cs typeface="Arial" panose="020B0604020202020204" pitchFamily="34" charset="0"/>
                        </a:rPr>
                        <a:t>: 1. - 31.</a:t>
                      </a:r>
                      <a:r>
                        <a:rPr lang="de-DE" sz="1800" b="0" baseline="0" dirty="0">
                          <a:effectLst/>
                          <a:latin typeface="+mj-lt"/>
                          <a:ea typeface="Calibri"/>
                          <a:cs typeface="Arial" panose="020B0604020202020204" pitchFamily="34" charset="0"/>
                        </a:rPr>
                        <a:t> Juli</a:t>
                      </a:r>
                      <a:endParaRPr lang="de-DE" sz="1800" b="0" dirty="0">
                        <a:effectLst/>
                        <a:latin typeface="+mj-lt"/>
                        <a:ea typeface="Calibri"/>
                        <a:cs typeface="Arial" panose="020B0604020202020204" pitchFamily="34" charset="0"/>
                      </a:endParaRPr>
                    </a:p>
                  </a:txBody>
                  <a:tcPr/>
                </a:tc>
                <a:extLst>
                  <a:ext uri="{0D108BD9-81ED-4DB2-BD59-A6C34878D82A}">
                    <a16:rowId xmlns:a16="http://schemas.microsoft.com/office/drawing/2014/main" val="1904082465"/>
                  </a:ext>
                </a:extLst>
              </a:tr>
              <a:tr h="370840">
                <a:tc vMerge="1">
                  <a:txBody>
                    <a:bodyPr/>
                    <a:lstStyle/>
                    <a:p>
                      <a:endParaRPr lang="de-DE" sz="1800" b="0" dirty="0">
                        <a:latin typeface="+mj-lt"/>
                      </a:endParaRPr>
                    </a:p>
                  </a:txBody>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b="0" dirty="0">
                          <a:effectLst/>
                          <a:latin typeface="+mj-lt"/>
                          <a:ea typeface="Calibri"/>
                          <a:cs typeface="Arial" panose="020B0604020202020204" pitchFamily="34" charset="0"/>
                        </a:rPr>
                        <a:t>3) Nachreichen der Leistungsnachweise/ Modulnoten vom ZPA/ HMT</a:t>
                      </a:r>
                      <a:br>
                        <a:rPr lang="de-DE" sz="1800" b="0" baseline="0" dirty="0">
                          <a:effectLst/>
                          <a:latin typeface="+mj-lt"/>
                          <a:ea typeface="Calibri"/>
                          <a:cs typeface="Arial" panose="020B0604020202020204" pitchFamily="34" charset="0"/>
                        </a:rPr>
                      </a:br>
                      <a:r>
                        <a:rPr lang="de-DE" sz="1800" b="0" baseline="0" dirty="0" err="1">
                          <a:effectLst/>
                          <a:latin typeface="+mj-lt"/>
                          <a:ea typeface="Calibri"/>
                          <a:cs typeface="Arial" panose="020B0604020202020204" pitchFamily="34" charset="0"/>
                        </a:rPr>
                        <a:t>SoSe</a:t>
                      </a:r>
                      <a:r>
                        <a:rPr lang="de-DE" sz="1800" b="0" baseline="0" dirty="0">
                          <a:effectLst/>
                          <a:latin typeface="+mj-lt"/>
                          <a:ea typeface="Calibri"/>
                          <a:cs typeface="Arial" panose="020B0604020202020204" pitchFamily="34" charset="0"/>
                        </a:rPr>
                        <a:t>: bis </a:t>
                      </a:r>
                      <a:r>
                        <a:rPr lang="de-DE" sz="1800" b="0" baseline="0" dirty="0">
                          <a:solidFill>
                            <a:schemeClr val="accent4"/>
                          </a:solidFill>
                          <a:effectLst/>
                          <a:latin typeface="+mj-lt"/>
                          <a:ea typeface="Calibri"/>
                          <a:cs typeface="Arial" panose="020B0604020202020204" pitchFamily="34" charset="0"/>
                        </a:rPr>
                        <a:t>15. April </a:t>
                      </a:r>
                      <a:r>
                        <a:rPr lang="de-DE" sz="1800" b="0" baseline="0" dirty="0">
                          <a:effectLst/>
                          <a:latin typeface="+mj-lt"/>
                          <a:ea typeface="Calibri"/>
                          <a:cs typeface="Arial" panose="020B0604020202020204" pitchFamily="34" charset="0"/>
                        </a:rPr>
                        <a:t>/ </a:t>
                      </a:r>
                      <a:r>
                        <a:rPr lang="de-DE" sz="1800" b="0" baseline="0" dirty="0" err="1">
                          <a:effectLst/>
                          <a:latin typeface="+mj-lt"/>
                          <a:ea typeface="Calibri"/>
                          <a:cs typeface="Arial" panose="020B0604020202020204" pitchFamily="34" charset="0"/>
                        </a:rPr>
                        <a:t>WiSe</a:t>
                      </a:r>
                      <a:r>
                        <a:rPr lang="de-DE" sz="1800" b="0" baseline="0" dirty="0">
                          <a:effectLst/>
                          <a:latin typeface="+mj-lt"/>
                          <a:ea typeface="Calibri"/>
                          <a:cs typeface="Arial" panose="020B0604020202020204" pitchFamily="34" charset="0"/>
                        </a:rPr>
                        <a:t>: bis </a:t>
                      </a:r>
                      <a:r>
                        <a:rPr lang="de-DE" sz="1800" b="0" baseline="0" dirty="0">
                          <a:solidFill>
                            <a:schemeClr val="accent4"/>
                          </a:solidFill>
                          <a:effectLst/>
                          <a:latin typeface="+mj-lt"/>
                          <a:ea typeface="Calibri"/>
                          <a:cs typeface="Arial" panose="020B0604020202020204" pitchFamily="34" charset="0"/>
                        </a:rPr>
                        <a:t>15. Oktober</a:t>
                      </a:r>
                      <a:endParaRPr lang="de-DE" sz="1800" b="0" dirty="0">
                        <a:solidFill>
                          <a:schemeClr val="accent4"/>
                        </a:solidFill>
                        <a:effectLst/>
                        <a:latin typeface="+mj-lt"/>
                        <a:ea typeface="Calibri"/>
                        <a:cs typeface="Arial" panose="020B0604020202020204" pitchFamily="34" charset="0"/>
                      </a:endParaRPr>
                    </a:p>
                  </a:txBody>
                  <a:tcPr/>
                </a:tc>
                <a:extLst>
                  <a:ext uri="{0D108BD9-81ED-4DB2-BD59-A6C34878D82A}">
                    <a16:rowId xmlns:a16="http://schemas.microsoft.com/office/drawing/2014/main" val="3664369141"/>
                  </a:ext>
                </a:extLst>
              </a:tr>
              <a:tr h="370840">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dirty="0">
                          <a:effectLst/>
                          <a:latin typeface="+mj-lt"/>
                        </a:rPr>
                        <a:t>Zulassung zur Prüfung </a:t>
                      </a:r>
                      <a:endParaRPr lang="de-DE" sz="1800" dirty="0">
                        <a:effectLst/>
                        <a:latin typeface="+mj-lt"/>
                        <a:ea typeface="Calibri"/>
                        <a:cs typeface="Times New Roman"/>
                      </a:endParaRPr>
                    </a:p>
                  </a:txBody>
                  <a:tcPr>
                    <a:solidFill>
                      <a:schemeClr val="tx1">
                        <a:lumMod val="40000"/>
                        <a:lumOff val="60000"/>
                      </a:schemeClr>
                    </a:solidFill>
                  </a:tcPr>
                </a:tc>
                <a:tc>
                  <a:txBody>
                    <a:bodyPr/>
                    <a:lstStyle/>
                    <a:p>
                      <a:r>
                        <a:rPr lang="de-DE" sz="1800" b="0" kern="1200" baseline="0" dirty="0" err="1">
                          <a:solidFill>
                            <a:schemeClr val="tx1"/>
                          </a:solidFill>
                          <a:effectLst/>
                          <a:latin typeface="+mj-lt"/>
                          <a:ea typeface="Calibri"/>
                          <a:cs typeface="Arial" panose="020B0604020202020204" pitchFamily="34" charset="0"/>
                        </a:rPr>
                        <a:t>SoSe</a:t>
                      </a:r>
                      <a:r>
                        <a:rPr lang="de-DE" sz="1800" b="0" kern="1200" baseline="0" dirty="0">
                          <a:solidFill>
                            <a:schemeClr val="tx1"/>
                          </a:solidFill>
                          <a:effectLst/>
                          <a:latin typeface="+mj-lt"/>
                          <a:ea typeface="Calibri"/>
                          <a:cs typeface="Arial" panose="020B0604020202020204" pitchFamily="34" charset="0"/>
                        </a:rPr>
                        <a:t>: bis </a:t>
                      </a:r>
                      <a:r>
                        <a:rPr lang="de-DE" sz="1800" b="0" kern="1200" baseline="0" dirty="0">
                          <a:solidFill>
                            <a:schemeClr val="accent4"/>
                          </a:solidFill>
                          <a:effectLst/>
                          <a:latin typeface="+mj-lt"/>
                          <a:ea typeface="Calibri"/>
                          <a:cs typeface="Arial" panose="020B0604020202020204" pitchFamily="34" charset="0"/>
                        </a:rPr>
                        <a:t>30. April </a:t>
                      </a:r>
                      <a:r>
                        <a:rPr lang="de-DE" sz="1800" b="0" kern="1200" baseline="0" dirty="0">
                          <a:solidFill>
                            <a:schemeClr val="tx1"/>
                          </a:solidFill>
                          <a:effectLst/>
                          <a:latin typeface="+mj-lt"/>
                          <a:ea typeface="Calibri"/>
                          <a:cs typeface="Arial" panose="020B0604020202020204" pitchFamily="34" charset="0"/>
                        </a:rPr>
                        <a:t>/ </a:t>
                      </a:r>
                      <a:r>
                        <a:rPr lang="de-DE" sz="1800" b="0" kern="1200" baseline="0" dirty="0" err="1">
                          <a:solidFill>
                            <a:schemeClr val="tx1"/>
                          </a:solidFill>
                          <a:effectLst/>
                          <a:latin typeface="+mj-lt"/>
                          <a:ea typeface="Calibri"/>
                          <a:cs typeface="Arial" panose="020B0604020202020204" pitchFamily="34" charset="0"/>
                        </a:rPr>
                        <a:t>WiSe</a:t>
                      </a:r>
                      <a:r>
                        <a:rPr lang="de-DE" sz="1800" b="0" kern="1200" baseline="0" dirty="0">
                          <a:solidFill>
                            <a:schemeClr val="tx1"/>
                          </a:solidFill>
                          <a:effectLst/>
                          <a:latin typeface="+mj-lt"/>
                          <a:ea typeface="Calibri"/>
                          <a:cs typeface="Arial" panose="020B0604020202020204" pitchFamily="34" charset="0"/>
                        </a:rPr>
                        <a:t>: bis </a:t>
                      </a:r>
                      <a:r>
                        <a:rPr lang="de-DE" sz="1800" b="0" kern="1200" baseline="0" dirty="0">
                          <a:solidFill>
                            <a:schemeClr val="accent4"/>
                          </a:solidFill>
                          <a:effectLst/>
                          <a:latin typeface="+mj-lt"/>
                          <a:ea typeface="Calibri"/>
                          <a:cs typeface="Arial" panose="020B0604020202020204" pitchFamily="34" charset="0"/>
                        </a:rPr>
                        <a:t>30. Oktober</a:t>
                      </a:r>
                      <a:endParaRPr lang="de-DE" sz="1800" dirty="0">
                        <a:solidFill>
                          <a:schemeClr val="accent4"/>
                        </a:solidFill>
                        <a:latin typeface="+mj-lt"/>
                      </a:endParaRPr>
                    </a:p>
                  </a:txBody>
                  <a:tcPr/>
                </a:tc>
                <a:extLst>
                  <a:ext uri="{0D108BD9-81ED-4DB2-BD59-A6C34878D82A}">
                    <a16:rowId xmlns:a16="http://schemas.microsoft.com/office/drawing/2014/main" val="1423672767"/>
                  </a:ext>
                </a:extLst>
              </a:tr>
              <a:tr h="370840">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dirty="0">
                          <a:effectLst/>
                          <a:latin typeface="+mj-lt"/>
                        </a:rPr>
                        <a:t>Abgabe der WAA</a:t>
                      </a:r>
                      <a:endParaRPr lang="de-DE" sz="1800" dirty="0">
                        <a:effectLst/>
                        <a:latin typeface="+mj-lt"/>
                        <a:ea typeface="Calibri"/>
                        <a:cs typeface="Times New Roman"/>
                      </a:endParaRPr>
                    </a:p>
                  </a:txBody>
                  <a:tcPr>
                    <a:solidFill>
                      <a:schemeClr val="tx1">
                        <a:lumMod val="40000"/>
                        <a:lumOff val="60000"/>
                      </a:schemeClr>
                    </a:solidFill>
                  </a:tcPr>
                </a:tc>
                <a:tc>
                  <a:txBody>
                    <a:bodyPr/>
                    <a:lstStyle/>
                    <a:p>
                      <a:r>
                        <a:rPr lang="de-DE" sz="1800" b="0" kern="1200" baseline="0" dirty="0" err="1">
                          <a:solidFill>
                            <a:schemeClr val="tx1"/>
                          </a:solidFill>
                          <a:effectLst/>
                          <a:latin typeface="+mj-lt"/>
                          <a:ea typeface="Calibri"/>
                          <a:cs typeface="Arial" panose="020B0604020202020204" pitchFamily="34" charset="0"/>
                        </a:rPr>
                        <a:t>SoSe</a:t>
                      </a:r>
                      <a:r>
                        <a:rPr lang="de-DE" sz="1800" b="0" kern="1200" baseline="0" dirty="0">
                          <a:solidFill>
                            <a:schemeClr val="tx1"/>
                          </a:solidFill>
                          <a:effectLst/>
                          <a:latin typeface="+mj-lt"/>
                          <a:ea typeface="Calibri"/>
                          <a:cs typeface="Arial" panose="020B0604020202020204" pitchFamily="34" charset="0"/>
                        </a:rPr>
                        <a:t>: bis </a:t>
                      </a:r>
                      <a:r>
                        <a:rPr lang="de-DE" sz="1800" b="0" kern="1200" baseline="0" dirty="0">
                          <a:solidFill>
                            <a:schemeClr val="accent4"/>
                          </a:solidFill>
                          <a:effectLst/>
                          <a:latin typeface="+mj-lt"/>
                          <a:ea typeface="Calibri"/>
                          <a:cs typeface="Arial" panose="020B0604020202020204" pitchFamily="34" charset="0"/>
                        </a:rPr>
                        <a:t>1. Juni </a:t>
                      </a:r>
                      <a:r>
                        <a:rPr lang="de-DE" sz="1800" b="0" kern="1200" baseline="0" dirty="0">
                          <a:solidFill>
                            <a:schemeClr val="tx1"/>
                          </a:solidFill>
                          <a:effectLst/>
                          <a:latin typeface="+mj-lt"/>
                          <a:ea typeface="Calibri"/>
                          <a:cs typeface="Arial" panose="020B0604020202020204" pitchFamily="34" charset="0"/>
                        </a:rPr>
                        <a:t>/ </a:t>
                      </a:r>
                      <a:r>
                        <a:rPr lang="de-DE" sz="1800" b="0" kern="1200" baseline="0" dirty="0" err="1">
                          <a:solidFill>
                            <a:schemeClr val="tx1"/>
                          </a:solidFill>
                          <a:effectLst/>
                          <a:latin typeface="+mj-lt"/>
                          <a:ea typeface="Calibri"/>
                          <a:cs typeface="Arial" panose="020B0604020202020204" pitchFamily="34" charset="0"/>
                        </a:rPr>
                        <a:t>WiSe</a:t>
                      </a:r>
                      <a:r>
                        <a:rPr lang="de-DE" sz="1800" b="0" kern="1200" baseline="0" dirty="0">
                          <a:solidFill>
                            <a:schemeClr val="tx1"/>
                          </a:solidFill>
                          <a:effectLst/>
                          <a:latin typeface="+mj-lt"/>
                          <a:ea typeface="Calibri"/>
                          <a:cs typeface="Arial" panose="020B0604020202020204" pitchFamily="34" charset="0"/>
                        </a:rPr>
                        <a:t>: bis </a:t>
                      </a:r>
                      <a:r>
                        <a:rPr lang="de-DE" sz="1800" b="0" kern="1200" baseline="0" dirty="0">
                          <a:solidFill>
                            <a:schemeClr val="accent4"/>
                          </a:solidFill>
                          <a:effectLst/>
                          <a:latin typeface="+mj-lt"/>
                          <a:ea typeface="Calibri"/>
                          <a:cs typeface="Arial" panose="020B0604020202020204" pitchFamily="34" charset="0"/>
                        </a:rPr>
                        <a:t>1. Dezember</a:t>
                      </a:r>
                      <a:endParaRPr lang="de-DE" sz="1800" dirty="0">
                        <a:solidFill>
                          <a:schemeClr val="accent4"/>
                        </a:solidFill>
                        <a:latin typeface="+mj-lt"/>
                      </a:endParaRPr>
                    </a:p>
                  </a:txBody>
                  <a:tcPr/>
                </a:tc>
                <a:extLst>
                  <a:ext uri="{0D108BD9-81ED-4DB2-BD59-A6C34878D82A}">
                    <a16:rowId xmlns:a16="http://schemas.microsoft.com/office/drawing/2014/main" val="1790586769"/>
                  </a:ext>
                </a:extLst>
              </a:tr>
              <a:tr h="370840">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dirty="0">
                          <a:effectLst/>
                          <a:latin typeface="+mj-lt"/>
                        </a:rPr>
                        <a:t>mündliche Prüfungen </a:t>
                      </a:r>
                      <a:endParaRPr lang="de-DE" sz="1800" dirty="0">
                        <a:effectLst/>
                        <a:latin typeface="+mj-lt"/>
                        <a:ea typeface="Calibri"/>
                        <a:cs typeface="Times New Roman"/>
                      </a:endParaRPr>
                    </a:p>
                  </a:txBody>
                  <a:tcPr/>
                </a:tc>
                <a:tc>
                  <a:txBody>
                    <a:bodyPr/>
                    <a:lstStyle/>
                    <a:p>
                      <a:r>
                        <a:rPr lang="de-DE" sz="1800" b="0" kern="1200" baseline="0" dirty="0" err="1">
                          <a:solidFill>
                            <a:schemeClr val="tx1"/>
                          </a:solidFill>
                          <a:effectLst/>
                          <a:latin typeface="+mj-lt"/>
                          <a:ea typeface="Calibri"/>
                          <a:cs typeface="Arial" panose="020B0604020202020204" pitchFamily="34" charset="0"/>
                        </a:rPr>
                        <a:t>SoSe</a:t>
                      </a:r>
                      <a:r>
                        <a:rPr lang="de-DE" sz="1800" b="0" kern="1200" baseline="0" dirty="0">
                          <a:solidFill>
                            <a:schemeClr val="tx1"/>
                          </a:solidFill>
                          <a:effectLst/>
                          <a:latin typeface="+mj-lt"/>
                          <a:ea typeface="Calibri"/>
                          <a:cs typeface="Arial" panose="020B0604020202020204" pitchFamily="34" charset="0"/>
                        </a:rPr>
                        <a:t>: regulär Mai - Juli/ </a:t>
                      </a:r>
                      <a:r>
                        <a:rPr lang="de-DE" sz="1800" b="0" kern="1200" baseline="0" dirty="0" err="1">
                          <a:solidFill>
                            <a:schemeClr val="tx1"/>
                          </a:solidFill>
                          <a:effectLst/>
                          <a:latin typeface="+mj-lt"/>
                          <a:ea typeface="Calibri"/>
                          <a:cs typeface="Arial" panose="020B0604020202020204" pitchFamily="34" charset="0"/>
                        </a:rPr>
                        <a:t>WiSe</a:t>
                      </a:r>
                      <a:r>
                        <a:rPr lang="de-DE" sz="1800" b="0" kern="1200" baseline="0" dirty="0">
                          <a:solidFill>
                            <a:schemeClr val="tx1"/>
                          </a:solidFill>
                          <a:effectLst/>
                          <a:latin typeface="+mj-lt"/>
                          <a:ea typeface="Calibri"/>
                          <a:cs typeface="Arial" panose="020B0604020202020204" pitchFamily="34" charset="0"/>
                        </a:rPr>
                        <a:t>: regulär November - Januar</a:t>
                      </a:r>
                      <a:endParaRPr lang="de-DE" sz="1800" dirty="0">
                        <a:latin typeface="+mj-lt"/>
                      </a:endParaRPr>
                    </a:p>
                  </a:txBody>
                  <a:tcPr/>
                </a:tc>
                <a:extLst>
                  <a:ext uri="{0D108BD9-81ED-4DB2-BD59-A6C34878D82A}">
                    <a16:rowId xmlns:a16="http://schemas.microsoft.com/office/drawing/2014/main" val="1659928085"/>
                  </a:ext>
                </a:extLst>
              </a:tr>
              <a:tr h="370840">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dirty="0">
                          <a:effectLst/>
                          <a:latin typeface="+mj-lt"/>
                        </a:rPr>
                        <a:t>Zeugnisausgabe</a:t>
                      </a:r>
                      <a:endParaRPr lang="de-DE" sz="1800" dirty="0">
                        <a:effectLst/>
                        <a:latin typeface="+mj-lt"/>
                        <a:ea typeface="Calibri"/>
                        <a:cs typeface="Times New Roman"/>
                      </a:endParaRPr>
                    </a:p>
                  </a:txBody>
                  <a:tcPr/>
                </a:tc>
                <a:tc>
                  <a:txBody>
                    <a:bodyPr/>
                    <a:lstStyle/>
                    <a:p>
                      <a:r>
                        <a:rPr lang="de-DE" sz="1800" b="0" kern="1200" baseline="0" dirty="0" err="1">
                          <a:solidFill>
                            <a:schemeClr val="tx1"/>
                          </a:solidFill>
                          <a:effectLst/>
                          <a:latin typeface="+mj-lt"/>
                          <a:ea typeface="Calibri"/>
                          <a:cs typeface="Arial" panose="020B0604020202020204" pitchFamily="34" charset="0"/>
                        </a:rPr>
                        <a:t>SoSe</a:t>
                      </a:r>
                      <a:r>
                        <a:rPr lang="de-DE" sz="1800" b="0" kern="1200" baseline="0" dirty="0">
                          <a:solidFill>
                            <a:schemeClr val="tx1"/>
                          </a:solidFill>
                          <a:effectLst/>
                          <a:latin typeface="+mj-lt"/>
                          <a:ea typeface="Calibri"/>
                          <a:cs typeface="Arial" panose="020B0604020202020204" pitchFamily="34" charset="0"/>
                        </a:rPr>
                        <a:t>: bis 30. September/ </a:t>
                      </a:r>
                      <a:r>
                        <a:rPr lang="de-DE" sz="1800" b="0" kern="1200" baseline="0" dirty="0" err="1">
                          <a:solidFill>
                            <a:schemeClr val="tx1"/>
                          </a:solidFill>
                          <a:effectLst/>
                          <a:latin typeface="+mj-lt"/>
                          <a:ea typeface="Calibri"/>
                          <a:cs typeface="Arial" panose="020B0604020202020204" pitchFamily="34" charset="0"/>
                        </a:rPr>
                        <a:t>WiSe</a:t>
                      </a:r>
                      <a:r>
                        <a:rPr lang="de-DE" sz="1800" b="0" kern="1200" baseline="0" dirty="0">
                          <a:solidFill>
                            <a:schemeClr val="tx1"/>
                          </a:solidFill>
                          <a:effectLst/>
                          <a:latin typeface="+mj-lt"/>
                          <a:ea typeface="Calibri"/>
                          <a:cs typeface="Arial" panose="020B0604020202020204" pitchFamily="34" charset="0"/>
                        </a:rPr>
                        <a:t>: bis 31. März</a:t>
                      </a:r>
                      <a:endParaRPr lang="de-DE" sz="1800" dirty="0">
                        <a:latin typeface="+mj-lt"/>
                      </a:endParaRPr>
                    </a:p>
                  </a:txBody>
                  <a:tcPr/>
                </a:tc>
                <a:extLst>
                  <a:ext uri="{0D108BD9-81ED-4DB2-BD59-A6C34878D82A}">
                    <a16:rowId xmlns:a16="http://schemas.microsoft.com/office/drawing/2014/main" val="3171323568"/>
                  </a:ext>
                </a:extLst>
              </a:tr>
            </a:tbl>
          </a:graphicData>
        </a:graphic>
      </p:graphicFrame>
    </p:spTree>
    <p:extLst>
      <p:ext uri="{BB962C8B-B14F-4D97-AF65-F5344CB8AC3E}">
        <p14:creationId xmlns:p14="http://schemas.microsoft.com/office/powerpoint/2010/main" val="2266977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 2. Prüfungstermine</a:t>
            </a:r>
            <a:br>
              <a:rPr lang="de-DE" dirty="0"/>
            </a:br>
            <a:r>
              <a:rPr lang="de-DE" sz="2000" b="0" dirty="0"/>
              <a:t>praktische Prüfungen</a:t>
            </a:r>
            <a:br>
              <a:rPr lang="de-DE" dirty="0"/>
            </a:br>
            <a:endParaRPr lang="de-DE"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graphicFrame>
        <p:nvGraphicFramePr>
          <p:cNvPr id="5" name="Tabelle 4">
            <a:extLst>
              <a:ext uri="{FF2B5EF4-FFF2-40B4-BE49-F238E27FC236}">
                <a16:creationId xmlns:a16="http://schemas.microsoft.com/office/drawing/2014/main" id="{919F6093-2D3A-379A-AE89-F9DFB3934821}"/>
              </a:ext>
            </a:extLst>
          </p:cNvPr>
          <p:cNvGraphicFramePr>
            <a:graphicFrameLocks noGrp="1"/>
          </p:cNvGraphicFramePr>
          <p:nvPr>
            <p:extLst>
              <p:ext uri="{D42A27DB-BD31-4B8C-83A1-F6EECF244321}">
                <p14:modId xmlns:p14="http://schemas.microsoft.com/office/powerpoint/2010/main" val="3294937553"/>
              </p:ext>
            </p:extLst>
          </p:nvPr>
        </p:nvGraphicFramePr>
        <p:xfrm>
          <a:off x="269342" y="1619597"/>
          <a:ext cx="10153128" cy="3525520"/>
        </p:xfrm>
        <a:graphic>
          <a:graphicData uri="http://schemas.openxmlformats.org/drawingml/2006/table">
            <a:tbl>
              <a:tblPr firstRow="1" bandRow="1">
                <a:tableStyleId>{E8B1032C-EA38-4F05-BA0D-38AFFFC7BED3}</a:tableStyleId>
              </a:tblPr>
              <a:tblGrid>
                <a:gridCol w="2700300">
                  <a:extLst>
                    <a:ext uri="{9D8B030D-6E8A-4147-A177-3AD203B41FA5}">
                      <a16:colId xmlns:a16="http://schemas.microsoft.com/office/drawing/2014/main" val="3548291321"/>
                    </a:ext>
                  </a:extLst>
                </a:gridCol>
                <a:gridCol w="7452828">
                  <a:extLst>
                    <a:ext uri="{9D8B030D-6E8A-4147-A177-3AD203B41FA5}">
                      <a16:colId xmlns:a16="http://schemas.microsoft.com/office/drawing/2014/main" val="3632195550"/>
                    </a:ext>
                  </a:extLst>
                </a:gridCol>
              </a:tblGrid>
              <a:tr h="370840">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b="0" dirty="0">
                          <a:effectLst/>
                          <a:latin typeface="+mn-lt"/>
                        </a:rPr>
                        <a:t>Meldung zur praktischen Prüfung Musik / Theater</a:t>
                      </a:r>
                      <a:endParaRPr lang="de-DE" sz="1800" b="0" dirty="0">
                        <a:effectLst/>
                        <a:latin typeface="+mn-lt"/>
                        <a:ea typeface="Calibri"/>
                        <a:cs typeface="Times New Roman"/>
                      </a:endParaRPr>
                    </a:p>
                  </a:txBody>
                  <a:tcPr/>
                </a:tc>
                <a:tc>
                  <a:txBody>
                    <a:bodyPr/>
                    <a:lstStyle/>
                    <a:p>
                      <a:pPr marL="342900" indent="-342900">
                        <a:lnSpc>
                          <a:spcPct val="100000"/>
                        </a:lnSpc>
                        <a:spcAft>
                          <a:spcPts val="1000"/>
                        </a:spcAft>
                        <a:buFont typeface="Arial" panose="020B0604020202020204" pitchFamily="34" charset="0"/>
                        <a:buChar char="•"/>
                      </a:pPr>
                      <a:r>
                        <a:rPr lang="de-DE" sz="1800" b="0" dirty="0">
                          <a:effectLst/>
                          <a:latin typeface="+mn-lt"/>
                        </a:rPr>
                        <a:t>frühestens nach dem sechsten Semester</a:t>
                      </a:r>
                    </a:p>
                    <a:p>
                      <a:pPr marL="342900" indent="-342900">
                        <a:lnSpc>
                          <a:spcPct val="100000"/>
                        </a:lnSpc>
                        <a:spcAft>
                          <a:spcPts val="1000"/>
                        </a:spcAft>
                        <a:buFont typeface="Arial" panose="020B0604020202020204" pitchFamily="34" charset="0"/>
                        <a:buChar char="•"/>
                      </a:pPr>
                      <a:r>
                        <a:rPr lang="de-DE" sz="1800" b="0" dirty="0" err="1">
                          <a:effectLst/>
                          <a:latin typeface="+mn-lt"/>
                        </a:rPr>
                        <a:t>SoSe</a:t>
                      </a:r>
                      <a:r>
                        <a:rPr lang="de-DE" sz="1800" b="0" dirty="0">
                          <a:effectLst/>
                          <a:latin typeface="+mn-lt"/>
                        </a:rPr>
                        <a:t>: bis zum 15.04. </a:t>
                      </a:r>
                      <a:r>
                        <a:rPr lang="de-DE" sz="1800" b="0" baseline="0" dirty="0">
                          <a:effectLst/>
                          <a:latin typeface="+mn-lt"/>
                        </a:rPr>
                        <a:t>/ </a:t>
                      </a:r>
                      <a:r>
                        <a:rPr lang="de-DE" sz="1800" b="0" baseline="0" dirty="0" err="1">
                          <a:effectLst/>
                          <a:latin typeface="+mn-lt"/>
                        </a:rPr>
                        <a:t>WiSe</a:t>
                      </a:r>
                      <a:r>
                        <a:rPr lang="de-DE" sz="1800" b="0" baseline="0" dirty="0">
                          <a:effectLst/>
                          <a:latin typeface="+mn-lt"/>
                        </a:rPr>
                        <a:t>:</a:t>
                      </a:r>
                      <a:r>
                        <a:rPr lang="de-DE" sz="1800" b="0" dirty="0">
                          <a:effectLst/>
                          <a:latin typeface="+mn-lt"/>
                        </a:rPr>
                        <a:t> bis zum 15.10.</a:t>
                      </a:r>
                    </a:p>
                    <a:p>
                      <a:pPr marL="342900" indent="-342900">
                        <a:lnSpc>
                          <a:spcPct val="100000"/>
                        </a:lnSpc>
                        <a:spcAft>
                          <a:spcPts val="1000"/>
                        </a:spcAft>
                        <a:buFont typeface="Arial" panose="020B0604020202020204" pitchFamily="34" charset="0"/>
                        <a:buChar char="•"/>
                      </a:pPr>
                      <a:r>
                        <a:rPr lang="de-DE" sz="1800" b="0" dirty="0">
                          <a:effectLst/>
                          <a:latin typeface="+mn-lt"/>
                        </a:rPr>
                        <a:t>muss vor dem Beginn der mündlichen Prüfungen abgeschlossen sein</a:t>
                      </a:r>
                      <a:endParaRPr lang="de-DE" sz="1800" b="0" dirty="0">
                        <a:effectLst/>
                        <a:latin typeface="+mn-lt"/>
                        <a:ea typeface="Calibri"/>
                        <a:cs typeface="Times New Roman"/>
                      </a:endParaRPr>
                    </a:p>
                  </a:txBody>
                  <a:tcPr/>
                </a:tc>
                <a:extLst>
                  <a:ext uri="{0D108BD9-81ED-4DB2-BD59-A6C34878D82A}">
                    <a16:rowId xmlns:a16="http://schemas.microsoft.com/office/drawing/2014/main" val="554122866"/>
                  </a:ext>
                </a:extLst>
              </a:tr>
              <a:tr h="370840">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b="0" dirty="0">
                          <a:effectLst/>
                          <a:latin typeface="+mn-lt"/>
                        </a:rPr>
                        <a:t>Meldung zur praktischen Prüfung Sport </a:t>
                      </a:r>
                      <a:endParaRPr lang="de-DE" sz="1800" b="0" dirty="0">
                        <a:effectLst/>
                        <a:latin typeface="+mn-lt"/>
                        <a:ea typeface="Calibri"/>
                        <a:cs typeface="Times New Roman"/>
                      </a:endParaRPr>
                    </a:p>
                    <a:p>
                      <a:pPr marL="0" marR="0" lvl="0" indent="0" algn="l" defTabSz="801929" rtl="0" eaLnBrk="1" fontAlgn="auto" latinLnBrk="0" hangingPunct="1">
                        <a:lnSpc>
                          <a:spcPct val="100000"/>
                        </a:lnSpc>
                        <a:spcBef>
                          <a:spcPts val="0"/>
                        </a:spcBef>
                        <a:spcAft>
                          <a:spcPts val="0"/>
                        </a:spcAft>
                        <a:buClrTx/>
                        <a:buSzTx/>
                        <a:buFontTx/>
                        <a:buNone/>
                        <a:tabLst/>
                        <a:defRPr/>
                      </a:pPr>
                      <a:endParaRPr lang="de-DE" sz="1800" b="0" dirty="0">
                        <a:effectLst/>
                        <a:latin typeface="+mn-lt"/>
                        <a:ea typeface="Calibri"/>
                        <a:cs typeface="Times New Roman"/>
                      </a:endParaRPr>
                    </a:p>
                  </a:txBody>
                  <a:tcPr/>
                </a:tc>
                <a:tc>
                  <a:txBody>
                    <a:bodyPr/>
                    <a:lstStyle/>
                    <a:p>
                      <a:pPr marL="342900" marR="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de-DE" sz="1800" b="0" dirty="0">
                          <a:effectLst/>
                          <a:latin typeface="+mn-lt"/>
                        </a:rPr>
                        <a:t>frühestens nach dem sechsten Semester</a:t>
                      </a:r>
                    </a:p>
                    <a:p>
                      <a:pPr marL="342900" marR="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de-DE" sz="1800" b="0" dirty="0" err="1">
                          <a:effectLst/>
                          <a:latin typeface="+mn-lt"/>
                        </a:rPr>
                        <a:t>SoSe</a:t>
                      </a:r>
                      <a:r>
                        <a:rPr lang="de-DE" sz="1800" b="0" dirty="0">
                          <a:effectLst/>
                          <a:latin typeface="+mn-lt"/>
                        </a:rPr>
                        <a:t>:</a:t>
                      </a:r>
                      <a:r>
                        <a:rPr lang="de-DE" sz="1800" b="0" baseline="0" dirty="0">
                          <a:effectLst/>
                          <a:latin typeface="+mn-lt"/>
                        </a:rPr>
                        <a:t> bis</a:t>
                      </a:r>
                      <a:r>
                        <a:rPr lang="de-DE" sz="1800" b="0" dirty="0">
                          <a:effectLst/>
                          <a:latin typeface="+mn-lt"/>
                        </a:rPr>
                        <a:t> 01.06. / </a:t>
                      </a:r>
                      <a:r>
                        <a:rPr lang="de-DE" sz="1800" b="0" dirty="0" err="1">
                          <a:effectLst/>
                          <a:latin typeface="+mn-lt"/>
                        </a:rPr>
                        <a:t>WiSe</a:t>
                      </a:r>
                      <a:r>
                        <a:rPr lang="de-DE" sz="1800" b="0" dirty="0">
                          <a:effectLst/>
                          <a:latin typeface="+mn-lt"/>
                        </a:rPr>
                        <a:t>: bis 01.12. </a:t>
                      </a:r>
                    </a:p>
                    <a:p>
                      <a:pPr marL="342900" marR="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de-DE" sz="1800" b="0" dirty="0">
                          <a:effectLst/>
                          <a:latin typeface="+mn-lt"/>
                        </a:rPr>
                        <a:t>muss vor dem Beginn der mündlichen Prüfungen abgeschlossen sein → ein Semester vorher spätestens anmelden</a:t>
                      </a:r>
                      <a:endParaRPr lang="de-DE" sz="1800" b="0" dirty="0">
                        <a:effectLst/>
                        <a:latin typeface="+mn-lt"/>
                        <a:ea typeface="Calibri"/>
                        <a:cs typeface="Times New Roman"/>
                      </a:endParaRPr>
                    </a:p>
                  </a:txBody>
                  <a:tcPr/>
                </a:tc>
                <a:extLst>
                  <a:ext uri="{0D108BD9-81ED-4DB2-BD59-A6C34878D82A}">
                    <a16:rowId xmlns:a16="http://schemas.microsoft.com/office/drawing/2014/main" val="1668410911"/>
                  </a:ext>
                </a:extLst>
              </a:tr>
              <a:tr h="370840">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b="0" dirty="0">
                          <a:effectLst/>
                          <a:latin typeface="+mn-lt"/>
                        </a:rPr>
                        <a:t>Meldung zur praktischen Prüfung Kunst und Gestaltung</a:t>
                      </a:r>
                      <a:endParaRPr lang="de-DE" sz="1800" b="0" dirty="0">
                        <a:effectLst/>
                        <a:latin typeface="+mn-lt"/>
                        <a:ea typeface="Calibri"/>
                        <a:cs typeface="Times New Roman"/>
                      </a:endParaRPr>
                    </a:p>
                  </a:txBody>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b="0" dirty="0">
                          <a:effectLst/>
                          <a:latin typeface="+mn-lt"/>
                        </a:rPr>
                        <a:t>im</a:t>
                      </a:r>
                      <a:r>
                        <a:rPr lang="de-DE" sz="1800" b="0" baseline="0" dirty="0">
                          <a:effectLst/>
                          <a:latin typeface="+mn-lt"/>
                        </a:rPr>
                        <a:t> Zusammenhang mit der Meldung zu den mündlichen Prüfungen, Vorbereitung nach dem 8. Semester</a:t>
                      </a:r>
                      <a:endParaRPr lang="de-DE" sz="1800" b="0" dirty="0">
                        <a:effectLst/>
                        <a:latin typeface="+mn-lt"/>
                      </a:endParaRPr>
                    </a:p>
                  </a:txBody>
                  <a:tcPr/>
                </a:tc>
                <a:extLst>
                  <a:ext uri="{0D108BD9-81ED-4DB2-BD59-A6C34878D82A}">
                    <a16:rowId xmlns:a16="http://schemas.microsoft.com/office/drawing/2014/main" val="1107918077"/>
                  </a:ext>
                </a:extLst>
              </a:tr>
            </a:tbl>
          </a:graphicData>
        </a:graphic>
      </p:graphicFrame>
    </p:spTree>
    <p:extLst>
      <p:ext uri="{BB962C8B-B14F-4D97-AF65-F5344CB8AC3E}">
        <p14:creationId xmlns:p14="http://schemas.microsoft.com/office/powerpoint/2010/main" val="3186399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3. Wissenschaftliche Abschlussarbeit</a:t>
            </a:r>
            <a:br>
              <a:rPr lang="de-DE" dirty="0"/>
            </a:br>
            <a:r>
              <a:rPr lang="de-DE" sz="2000" b="0" dirty="0"/>
              <a:t>Grundlagen WAA</a:t>
            </a:r>
          </a:p>
        </p:txBody>
      </p:sp>
      <p:sp>
        <p:nvSpPr>
          <p:cNvPr id="3" name="Inhaltsplatzhalter 2">
            <a:extLst>
              <a:ext uri="{FF2B5EF4-FFF2-40B4-BE49-F238E27FC236}">
                <a16:creationId xmlns:a16="http://schemas.microsoft.com/office/drawing/2014/main" id="{EAD4B5C2-33AC-4874-BCCD-EDE4AE2F38A9}"/>
              </a:ext>
            </a:extLst>
          </p:cNvPr>
          <p:cNvSpPr>
            <a:spLocks noGrp="1"/>
          </p:cNvSpPr>
          <p:nvPr>
            <p:ph idx="1"/>
          </p:nvPr>
        </p:nvSpPr>
        <p:spPr>
          <a:xfrm>
            <a:off x="593726" y="1619597"/>
            <a:ext cx="9216676" cy="4824574"/>
          </a:xfrm>
        </p:spPr>
        <p:txBody>
          <a:bodyPr/>
          <a:lstStyle/>
          <a:p>
            <a:pPr lvl="0" eaLnBrk="1" hangingPunct="1">
              <a:lnSpc>
                <a:spcPts val="2400"/>
              </a:lnSpc>
              <a:spcBef>
                <a:spcPct val="50000"/>
              </a:spcBef>
              <a:buClrTx/>
              <a:buSzTx/>
            </a:pPr>
            <a:r>
              <a:rPr lang="de-DE" kern="1200" dirty="0">
                <a:latin typeface="+mj-lt"/>
              </a:rPr>
              <a:t>Die WAA soll erkennen lassen, dass die zu Prüfenden mit der dem Fach eigenen Arbeitsweise vertraut sind, ein Thema selbstständig bearbeiten können und zu einem eigenständigen wissenschaftlich reflektierten Urteil fähig sind. </a:t>
            </a:r>
          </a:p>
          <a:p>
            <a:pPr lvl="0" eaLnBrk="1" hangingPunct="1">
              <a:lnSpc>
                <a:spcPts val="2400"/>
              </a:lnSpc>
              <a:spcBef>
                <a:spcPct val="50000"/>
              </a:spcBef>
              <a:buClrTx/>
              <a:buSzTx/>
            </a:pPr>
            <a:r>
              <a:rPr lang="de-DE" kern="1200" dirty="0">
                <a:latin typeface="+mj-lt"/>
              </a:rPr>
              <a:t>Die Arbeit wird einzeln angefertigt.</a:t>
            </a:r>
          </a:p>
          <a:p>
            <a:pPr lvl="0" eaLnBrk="1" hangingPunct="1">
              <a:lnSpc>
                <a:spcPts val="2400"/>
              </a:lnSpc>
              <a:spcBef>
                <a:spcPct val="50000"/>
              </a:spcBef>
              <a:buClrTx/>
              <a:buSzTx/>
            </a:pPr>
            <a:r>
              <a:rPr lang="de-DE" kern="1200" dirty="0">
                <a:latin typeface="+mj-lt"/>
              </a:rPr>
              <a:t>Das Lehrerprüfungsamt stellt das Thema der Arbeit auf Vorschlag einer Prüferin oder eines Prüfers, die oder der von dem/r Studierenden benannt wird. </a:t>
            </a:r>
          </a:p>
          <a:p>
            <a:pPr lvl="0" eaLnBrk="1" hangingPunct="1">
              <a:lnSpc>
                <a:spcPts val="2400"/>
              </a:lnSpc>
              <a:spcBef>
                <a:spcPct val="50000"/>
              </a:spcBef>
              <a:buClrTx/>
              <a:buSzTx/>
            </a:pPr>
            <a:r>
              <a:rPr lang="de-DE" kern="1200" dirty="0">
                <a:latin typeface="+mj-lt"/>
              </a:rPr>
              <a:t>Dem Benennungswunsch der Kandidatin oder des Kandidaten wird möglichst entsprochen. </a:t>
            </a:r>
          </a:p>
          <a:p>
            <a:pPr marL="0" indent="0">
              <a:spcBef>
                <a:spcPts val="600"/>
              </a:spcBef>
              <a:buClr>
                <a:srgbClr val="287DA8"/>
              </a:buClr>
            </a:pPr>
            <a:endParaRPr lang="de-DE" dirty="0">
              <a:latin typeface="+mj-lt"/>
            </a:endParaRP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Tree>
    <p:extLst>
      <p:ext uri="{BB962C8B-B14F-4D97-AF65-F5344CB8AC3E}">
        <p14:creationId xmlns:p14="http://schemas.microsoft.com/office/powerpoint/2010/main" val="3357780591"/>
      </p:ext>
    </p:extLst>
  </p:cSld>
  <p:clrMapOvr>
    <a:masterClrMapping/>
  </p:clrMapOvr>
</p:sld>
</file>

<file path=ppt/theme/theme1.xml><?xml version="1.0" encoding="utf-8"?>
<a:theme xmlns:a="http://schemas.openxmlformats.org/drawingml/2006/main" name="MV">
  <a:themeElements>
    <a:clrScheme name="Benutzerdefiniert 190">
      <a:dk1>
        <a:srgbClr val="005E90"/>
      </a:dk1>
      <a:lt1>
        <a:sysClr val="window" lastClr="FFFFFF"/>
      </a:lt1>
      <a:dk2>
        <a:srgbClr val="000000"/>
      </a:dk2>
      <a:lt2>
        <a:srgbClr val="BFBFBF"/>
      </a:lt2>
      <a:accent1>
        <a:srgbClr val="005E90"/>
      </a:accent1>
      <a:accent2>
        <a:srgbClr val="0CA0D9"/>
      </a:accent2>
      <a:accent3>
        <a:srgbClr val="289B38"/>
      </a:accent3>
      <a:accent4>
        <a:srgbClr val="AA192B"/>
      </a:accent4>
      <a:accent5>
        <a:srgbClr val="F2B700"/>
      </a:accent5>
      <a:accent6>
        <a:srgbClr val="95D5FF"/>
      </a:accent6>
      <a:hlink>
        <a:srgbClr val="005E90"/>
      </a:hlink>
      <a:folHlink>
        <a:srgbClr val="005E9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000" smtClean="0"/>
        </a:defPPr>
      </a:lstStyle>
    </a:txDef>
  </a:objectDefaults>
  <a:extraClrSchemeLst/>
  <a:extLst>
    <a:ext uri="{05A4C25C-085E-4340-85A3-A5531E510DB2}">
      <thm15:themeFamily xmlns:thm15="http://schemas.microsoft.com/office/thememl/2012/main" name="MV_PowerPoint_Standard - BM - Kopie.potx" id="{9D39D2CB-85B4-4DA0-B815-6D48A64C6D53}" vid="{7F67373B-03FE-4B09-B338-895B93CB9635}"/>
    </a:ext>
  </a:extLst>
</a:theme>
</file>

<file path=ppt/theme/theme2.xml><?xml version="1.0" encoding="utf-8"?>
<a:theme xmlns:a="http://schemas.openxmlformats.org/drawingml/2006/main" name="Office">
  <a:themeElements>
    <a:clrScheme name="Benutzerdefiniert 3">
      <a:dk1>
        <a:sysClr val="windowText" lastClr="000000"/>
      </a:dk1>
      <a:lt1>
        <a:sysClr val="window" lastClr="FFFFFF"/>
      </a:lt1>
      <a:dk2>
        <a:srgbClr val="004E95"/>
      </a:dk2>
      <a:lt2>
        <a:srgbClr val="287DA8"/>
      </a:lt2>
      <a:accent1>
        <a:srgbClr val="A4C2D7"/>
      </a:accent1>
      <a:accent2>
        <a:srgbClr val="FBC33D"/>
      </a:accent2>
      <a:accent3>
        <a:srgbClr val="E60022"/>
      </a:accent3>
      <a:accent4>
        <a:srgbClr val="008D57"/>
      </a:accent4>
      <a:accent5>
        <a:srgbClr val="004E95"/>
      </a:accent5>
      <a:accent6>
        <a:srgbClr val="287DA8"/>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3">
      <a:dk1>
        <a:sysClr val="windowText" lastClr="000000"/>
      </a:dk1>
      <a:lt1>
        <a:sysClr val="window" lastClr="FFFFFF"/>
      </a:lt1>
      <a:dk2>
        <a:srgbClr val="004E95"/>
      </a:dk2>
      <a:lt2>
        <a:srgbClr val="287DA8"/>
      </a:lt2>
      <a:accent1>
        <a:srgbClr val="A4C2D7"/>
      </a:accent1>
      <a:accent2>
        <a:srgbClr val="FBC33D"/>
      </a:accent2>
      <a:accent3>
        <a:srgbClr val="E60022"/>
      </a:accent3>
      <a:accent4>
        <a:srgbClr val="008D57"/>
      </a:accent4>
      <a:accent5>
        <a:srgbClr val="004E95"/>
      </a:accent5>
      <a:accent6>
        <a:srgbClr val="287DA8"/>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MV_PowerPoint_Standard - BM 2</Template>
  <TotalTime>0</TotalTime>
  <Words>2638</Words>
  <Application>Microsoft Office PowerPoint</Application>
  <PresentationFormat>Benutzerdefiniert</PresentationFormat>
  <Paragraphs>258</Paragraphs>
  <Slides>31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31</vt:i4>
      </vt:variant>
    </vt:vector>
  </HeadingPairs>
  <TitlesOfParts>
    <vt:vector size="35" baseType="lpstr">
      <vt:lpstr>Arial</vt:lpstr>
      <vt:lpstr>Calibri</vt:lpstr>
      <vt:lpstr>Wingdings</vt:lpstr>
      <vt:lpstr>MV</vt:lpstr>
      <vt:lpstr>Informationen zur Ersten Staatsprüfung für Lehrämter</vt:lpstr>
      <vt:lpstr>Lehrerprüfungsamt Rostock, Hermannstraße 35 </vt:lpstr>
      <vt:lpstr>PowerPoint-Präsentation</vt:lpstr>
      <vt:lpstr>Themenübersicht </vt:lpstr>
      <vt:lpstr>1. Prüfungsteile</vt:lpstr>
      <vt:lpstr>1. Prüfungsteile</vt:lpstr>
      <vt:lpstr> 2. Prüfungstermine</vt:lpstr>
      <vt:lpstr> 2. Prüfungstermine praktische Prüfungen </vt:lpstr>
      <vt:lpstr>3. Wissenschaftliche Abschlussarbeit Grundlagen WAA</vt:lpstr>
      <vt:lpstr>3. Wissenschaftliche Abschlussarbeit Grundlagen WAA</vt:lpstr>
      <vt:lpstr>3. Wissenschaftliche Abschlussarbeit Grundlagen WAA</vt:lpstr>
      <vt:lpstr>3. Wissenschaftliche Abschlussarbeit Thema der WAA, Abgabe</vt:lpstr>
      <vt:lpstr>3. Wissenschaftliche Abschlussarbeit Antrag für das Thema der WAA</vt:lpstr>
      <vt:lpstr>3. Wissenschaftliche Abschlussarbeit Antrag für das Thema der WAA</vt:lpstr>
      <vt:lpstr>3. Wissenschaftliche Abschlussarbeit Antrag für das Thema der WAA</vt:lpstr>
      <vt:lpstr>3. Wissenschaftliche Abschlussarbeit Gutachten zur WAA</vt:lpstr>
      <vt:lpstr>3. Wissenschaftliche Abschlussarbeit Hinweise</vt:lpstr>
      <vt:lpstr>4. Mündliche Prüfungen </vt:lpstr>
      <vt:lpstr>4. Mündliche Prüfungen </vt:lpstr>
      <vt:lpstr>4. Mündliche Prüfungen Voranmeldung über Excel-Datei (Bildungsserver) </vt:lpstr>
      <vt:lpstr>4. Mündliche Prüfungen Meldung zur Prüfung </vt:lpstr>
      <vt:lpstr>4. Mündliche Prüfungen Meldung zur Prüfung </vt:lpstr>
      <vt:lpstr>4. Mündliche Prüfungen Zulassung zur Prüfung </vt:lpstr>
      <vt:lpstr>4. Mündliche Prüfungen Prüfungsverfahren </vt:lpstr>
      <vt:lpstr>5. Prüfungskommission  </vt:lpstr>
      <vt:lpstr>5. Prüfungskommission  </vt:lpstr>
      <vt:lpstr>6. Notenberechnung  </vt:lpstr>
      <vt:lpstr>6. Notenberechnung  </vt:lpstr>
      <vt:lpstr>6. Notenberechnung Wiederholung  </vt:lpstr>
      <vt:lpstr>7. Nachfragen   </vt:lpstr>
      <vt:lpstr>Vielen Dank für Ihre Aufmerksamkeit! Die Mitarbeiter und Mitarbeiterinnen des Lehrerprüfungsamtes wünschen Ihnen viel Erfolg bei den Prüfungen!</vt:lpstr>
    </vt:vector>
  </TitlesOfParts>
  <Company>BMMV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Scharfenorth, Martina</dc:creator>
  <cp:lastModifiedBy>Tarra, Ron</cp:lastModifiedBy>
  <cp:revision>5</cp:revision>
  <dcterms:created xsi:type="dcterms:W3CDTF">2025-10-28T09:00:12Z</dcterms:created>
  <dcterms:modified xsi:type="dcterms:W3CDTF">2026-04-28T08:40:31Z</dcterms:modified>
</cp:coreProperties>
</file>