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5"/>
  </p:handoutMasterIdLst>
  <p:sldIdLst>
    <p:sldId id="256" r:id="rId2"/>
    <p:sldId id="257" r:id="rId3"/>
    <p:sldId id="258" r:id="rId4"/>
    <p:sldId id="270" r:id="rId5"/>
    <p:sldId id="263" r:id="rId6"/>
    <p:sldId id="259" r:id="rId7"/>
    <p:sldId id="262" r:id="rId8"/>
    <p:sldId id="264" r:id="rId9"/>
    <p:sldId id="265" r:id="rId10"/>
    <p:sldId id="266" r:id="rId11"/>
    <p:sldId id="267" r:id="rId12"/>
    <p:sldId id="268" r:id="rId13"/>
    <p:sldId id="269" r:id="rId14"/>
  </p:sldIdLst>
  <p:sldSz cx="9144000" cy="6858000" type="screen4x3"/>
  <p:notesSz cx="6669088"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50" autoAdjust="0"/>
  </p:normalViewPr>
  <p:slideViewPr>
    <p:cSldViewPr>
      <p:cViewPr varScale="1">
        <p:scale>
          <a:sx n="71" d="100"/>
          <a:sy n="71" d="100"/>
        </p:scale>
        <p:origin x="1068"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DF4C89CA-B372-419F-A7B5-C5C70B750773}" type="datetimeFigureOut">
              <a:rPr lang="de-DE" smtClean="0"/>
              <a:t>07.03.2025</a:t>
            </a:fld>
            <a:endParaRPr lang="de-DE"/>
          </a:p>
        </p:txBody>
      </p:sp>
      <p:sp>
        <p:nvSpPr>
          <p:cNvPr id="4" name="Fußzeilenplatzhalt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95E8CA6F-60FE-4449-A795-589692A3F7AE}" type="slidenum">
              <a:rPr lang="de-DE" smtClean="0"/>
              <a:t>‹Nr.›</a:t>
            </a:fld>
            <a:endParaRPr lang="de-DE"/>
          </a:p>
        </p:txBody>
      </p:sp>
    </p:spTree>
    <p:extLst>
      <p:ext uri="{BB962C8B-B14F-4D97-AF65-F5344CB8AC3E}">
        <p14:creationId xmlns:p14="http://schemas.microsoft.com/office/powerpoint/2010/main" val="40774328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de-DE"/>
              <a:t>Titelmasterformat durch Klicken bearbeiten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E6DC366-F35C-4FE8-8850-540D91D011D9}" type="datetimeFigureOut">
              <a:rPr lang="de-DE" smtClean="0"/>
              <a:t>07.03.2025</a:t>
            </a:fld>
            <a:endParaRPr lang="de-DE"/>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de-DE"/>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C8DB7E9-5570-421A-A710-2E0518677A2C}" type="slidenum">
              <a:rPr lang="de-DE" smtClean="0"/>
              <a:t>‹Nr.›</a:t>
            </a:fld>
            <a:endParaRPr lang="de-DE"/>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6E6DC366-F35C-4FE8-8850-540D91D011D9}" type="datetimeFigureOut">
              <a:rPr lang="de-DE" smtClean="0"/>
              <a:t>07.03.2025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C8DB7E9-5570-421A-A710-2E0518677A2C}"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de-DE"/>
              <a:t>Titelmasterformat durch Klicken bearbeiten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6E6DC366-F35C-4FE8-8850-540D91D011D9}" type="datetimeFigureOut">
              <a:rPr lang="de-DE" smtClean="0"/>
              <a:t>07.03.2025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C8DB7E9-5570-421A-A710-2E0518677A2C}"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E6DC366-F35C-4FE8-8850-540D91D011D9}" type="datetimeFigureOut">
              <a:rPr lang="de-DE" smtClean="0"/>
              <a:t>07.03.2025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C8DB7E9-5570-421A-A710-2E0518677A2C}"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de-DE"/>
              <a:t>Titelmasterformat durch Klicken bearbeiten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6E6DC366-F35C-4FE8-8850-540D91D011D9}" type="datetimeFigureOut">
              <a:rPr lang="de-DE" smtClean="0"/>
              <a:t>07.03.2025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C8DB7E9-5570-421A-A710-2E0518677A2C}"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5" name="Date Placeholder 4"/>
          <p:cNvSpPr>
            <a:spLocks noGrp="1"/>
          </p:cNvSpPr>
          <p:nvPr>
            <p:ph type="dt" sz="half" idx="10"/>
          </p:nvPr>
        </p:nvSpPr>
        <p:spPr/>
        <p:txBody>
          <a:bodyPr/>
          <a:lstStyle/>
          <a:p>
            <a:fld id="{6E6DC366-F35C-4FE8-8850-540D91D011D9}" type="datetimeFigureOut">
              <a:rPr lang="de-DE" smtClean="0"/>
              <a:t>07.03.2025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C8DB7E9-5570-421A-A710-2E0518677A2C}" type="slidenum">
              <a:rPr lang="de-DE" smtClean="0"/>
              <a:t>‹Nr.›</a:t>
            </a:fld>
            <a:endParaRPr lang="de-DE"/>
          </a:p>
        </p:txBody>
      </p:sp>
      <p:sp>
        <p:nvSpPr>
          <p:cNvPr id="9" name="Content Placeholder 8"/>
          <p:cNvSpPr>
            <a:spLocks noGrp="1"/>
          </p:cNvSpPr>
          <p:nvPr>
            <p:ph sz="quarter" idx="13"/>
          </p:nvPr>
        </p:nvSpPr>
        <p:spPr>
          <a:xfrm>
            <a:off x="1042416" y="2313432"/>
            <a:ext cx="3419856" cy="349300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Titelmasterformat durch Klicken bearbeiten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6E6DC366-F35C-4FE8-8850-540D91D011D9}" type="datetimeFigureOut">
              <a:rPr lang="de-DE" smtClean="0"/>
              <a:t>07.03.2025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FC8DB7E9-5570-421A-A710-2E0518677A2C}"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3" name="Date Placeholder 2"/>
          <p:cNvSpPr>
            <a:spLocks noGrp="1"/>
          </p:cNvSpPr>
          <p:nvPr>
            <p:ph type="dt" sz="half" idx="10"/>
          </p:nvPr>
        </p:nvSpPr>
        <p:spPr/>
        <p:txBody>
          <a:bodyPr/>
          <a:lstStyle/>
          <a:p>
            <a:fld id="{6E6DC366-F35C-4FE8-8850-540D91D011D9}" type="datetimeFigureOut">
              <a:rPr lang="de-DE" smtClean="0"/>
              <a:t>07.03.2025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FC8DB7E9-5570-421A-A710-2E0518677A2C}"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6DC366-F35C-4FE8-8850-540D91D011D9}" type="datetimeFigureOut">
              <a:rPr lang="de-DE" smtClean="0"/>
              <a:t>07.03.2025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FC8DB7E9-5570-421A-A710-2E0518677A2C}"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E6DC366-F35C-4FE8-8850-540D91D011D9}" type="datetimeFigureOut">
              <a:rPr lang="de-DE" smtClean="0"/>
              <a:t>07.03.2025</a:t>
            </a:fld>
            <a:endParaRPr lang="de-DE"/>
          </a:p>
        </p:txBody>
      </p:sp>
      <p:sp>
        <p:nvSpPr>
          <p:cNvPr id="7" name="Slide Number Placeholder 6"/>
          <p:cNvSpPr>
            <a:spLocks noGrp="1"/>
          </p:cNvSpPr>
          <p:nvPr>
            <p:ph type="sldNum" sz="quarter" idx="12"/>
          </p:nvPr>
        </p:nvSpPr>
        <p:spPr/>
        <p:txBody>
          <a:bodyPr/>
          <a:lstStyle/>
          <a:p>
            <a:fld id="{FC8DB7E9-5570-421A-A710-2E0518677A2C}" type="slidenum">
              <a:rPr lang="de-DE" smtClean="0"/>
              <a:t>‹Nr.›</a:t>
            </a:fld>
            <a:endParaRPr lang="de-DE"/>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de-DE"/>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de-DE"/>
              <a:t>Titelmasterformat durch Klicken bearbeiten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de-DE"/>
              <a:t>Titelmasterformat durch Klicken bearbeiten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e Placeholder 4"/>
          <p:cNvSpPr>
            <a:spLocks noGrp="1"/>
          </p:cNvSpPr>
          <p:nvPr>
            <p:ph type="dt" sz="half" idx="10"/>
          </p:nvPr>
        </p:nvSpPr>
        <p:spPr/>
        <p:txBody>
          <a:bodyPr/>
          <a:lstStyle/>
          <a:p>
            <a:fld id="{6E6DC366-F35C-4FE8-8850-540D91D011D9}" type="datetimeFigureOut">
              <a:rPr lang="de-DE" smtClean="0"/>
              <a:t>07.03.2025</a:t>
            </a:fld>
            <a:endParaRPr lang="de-DE"/>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de-DE"/>
          </a:p>
        </p:txBody>
      </p:sp>
      <p:sp>
        <p:nvSpPr>
          <p:cNvPr id="7" name="Slide Number Placeholder 6"/>
          <p:cNvSpPr>
            <a:spLocks noGrp="1"/>
          </p:cNvSpPr>
          <p:nvPr>
            <p:ph type="sldNum" sz="quarter" idx="12"/>
          </p:nvPr>
        </p:nvSpPr>
        <p:spPr/>
        <p:txBody>
          <a:bodyPr/>
          <a:lstStyle/>
          <a:p>
            <a:fld id="{FC8DB7E9-5570-421A-A710-2E0518677A2C}"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E6DC366-F35C-4FE8-8850-540D91D011D9}" type="datetimeFigureOut">
              <a:rPr lang="de-DE" smtClean="0"/>
              <a:t>07.03.2025</a:t>
            </a:fld>
            <a:endParaRPr lang="de-DE"/>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de-DE"/>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C8DB7E9-5570-421A-A710-2E0518677A2C}"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RP_KU_SEK2.pdf"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RLP%20Sek%20II%20Erkl&#228;rungsschreiben.doc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404" y="-32727"/>
            <a:ext cx="9450388" cy="7097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hteck 1">
            <a:extLst>
              <a:ext uri="{FF2B5EF4-FFF2-40B4-BE49-F238E27FC236}">
                <a16:creationId xmlns:a16="http://schemas.microsoft.com/office/drawing/2014/main" id="{7701B5FC-4892-4E25-A4E3-E05579FDF5E1}"/>
              </a:ext>
            </a:extLst>
          </p:cNvPr>
          <p:cNvSpPr/>
          <p:nvPr/>
        </p:nvSpPr>
        <p:spPr>
          <a:xfrm>
            <a:off x="395536" y="692696"/>
            <a:ext cx="6625532" cy="707886"/>
          </a:xfrm>
          <a:prstGeom prst="rect">
            <a:avLst/>
          </a:prstGeom>
        </p:spPr>
        <p:txBody>
          <a:bodyPr wrap="none">
            <a:spAutoFit/>
          </a:bodyPr>
          <a:lstStyle/>
          <a:p>
            <a:r>
              <a:rPr lang="de-DE" sz="4000" dirty="0">
                <a:solidFill>
                  <a:schemeClr val="bg1"/>
                </a:solidFill>
              </a:rPr>
              <a:t>Hinweise zum RPL für Sek II</a:t>
            </a:r>
          </a:p>
        </p:txBody>
      </p:sp>
    </p:spTree>
    <p:extLst>
      <p:ext uri="{BB962C8B-B14F-4D97-AF65-F5344CB8AC3E}">
        <p14:creationId xmlns:p14="http://schemas.microsoft.com/office/powerpoint/2010/main" val="42882884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492" y="818596"/>
            <a:ext cx="7024744" cy="1143000"/>
          </a:xfrm>
        </p:spPr>
        <p:txBody>
          <a:bodyPr>
            <a:normAutofit fontScale="90000"/>
          </a:bodyPr>
          <a:lstStyle/>
          <a:p>
            <a:r>
              <a:rPr lang="de-DE" dirty="0"/>
              <a:t>Praktische Prüfung Block I - mündliche Prüfung Teil 2</a:t>
            </a:r>
          </a:p>
        </p:txBody>
      </p:sp>
      <p:sp>
        <p:nvSpPr>
          <p:cNvPr id="3" name="Inhaltsplatzhalter 2"/>
          <p:cNvSpPr>
            <a:spLocks noGrp="1"/>
          </p:cNvSpPr>
          <p:nvPr>
            <p:ph idx="1"/>
          </p:nvPr>
        </p:nvSpPr>
        <p:spPr>
          <a:xfrm>
            <a:off x="1043492" y="2060848"/>
            <a:ext cx="7128908" cy="4176464"/>
          </a:xfrm>
          <a:ln w="38100">
            <a:solidFill>
              <a:schemeClr val="accent1">
                <a:lumMod val="20000"/>
                <a:lumOff val="80000"/>
              </a:schemeClr>
            </a:solidFill>
          </a:ln>
        </p:spPr>
        <p:txBody>
          <a:bodyPr/>
          <a:lstStyle/>
          <a:p>
            <a:pPr marL="68580" indent="0">
              <a:buNone/>
            </a:pPr>
            <a:r>
              <a:rPr lang="de-DE" sz="1800" dirty="0"/>
              <a:t>Wählen Sie ein Werk aus und begründen Sie Ihre Wahl. Schildern Sie Ihren ersten Eindruck und beschreiben Sie den gegenständlichen Bestand. Stellen Sie einen Bezug zur Kunstgeschichte her. Gehen Sie auch auf das Thema „Was uns anzieht“ ein.</a:t>
            </a:r>
            <a:endParaRPr lang="de-DE" dirty="0"/>
          </a:p>
          <a:p>
            <a:pPr marL="68580" indent="0">
              <a:buNone/>
            </a:pPr>
            <a:endParaRPr lang="de-DE" dirty="0"/>
          </a:p>
          <a:p>
            <a:pPr marL="68580" indent="0">
              <a:buNone/>
            </a:pPr>
            <a:endParaRPr lang="de-DE" dirty="0"/>
          </a:p>
          <a:p>
            <a:pPr marL="68580" indent="0">
              <a:buNone/>
            </a:pPr>
            <a:endParaRPr lang="de-DE" dirty="0"/>
          </a:p>
          <a:p>
            <a:endParaRPr lang="de-DE" dirty="0"/>
          </a:p>
        </p:txBody>
      </p:sp>
      <p:pic>
        <p:nvPicPr>
          <p:cNvPr id="10" name="Grafik 9"/>
          <p:cNvPicPr/>
          <p:nvPr/>
        </p:nvPicPr>
        <p:blipFill>
          <a:blip r:embed="rId2" cstate="print">
            <a:extLst>
              <a:ext uri="{28A0092B-C50C-407E-A947-70E740481C1C}">
                <a14:useLocalDpi xmlns:a14="http://schemas.microsoft.com/office/drawing/2010/main" val="0"/>
              </a:ext>
            </a:extLst>
          </a:blip>
          <a:stretch>
            <a:fillRect/>
          </a:stretch>
        </p:blipFill>
        <p:spPr>
          <a:xfrm>
            <a:off x="2267744" y="3645024"/>
            <a:ext cx="1398523" cy="1762007"/>
          </a:xfrm>
          <a:prstGeom prst="rect">
            <a:avLst/>
          </a:prstGeom>
        </p:spPr>
      </p:pic>
      <p:pic>
        <p:nvPicPr>
          <p:cNvPr id="11" name="Bild 4" descr="http://40.media.tumblr.com/2613e6a02de1888f171300195ba37a98/tumblr_nk131eNadV1rpgpe2o2_1280.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03366" y="3436466"/>
            <a:ext cx="1347470" cy="1936750"/>
          </a:xfrm>
          <a:prstGeom prst="rect">
            <a:avLst/>
          </a:prstGeom>
          <a:noFill/>
          <a:ln>
            <a:noFill/>
          </a:ln>
        </p:spPr>
      </p:pic>
      <p:sp>
        <p:nvSpPr>
          <p:cNvPr id="7" name="Rechteck 6"/>
          <p:cNvSpPr/>
          <p:nvPr/>
        </p:nvSpPr>
        <p:spPr>
          <a:xfrm>
            <a:off x="2277553" y="5444207"/>
            <a:ext cx="1398523" cy="577081"/>
          </a:xfrm>
          <a:prstGeom prst="rect">
            <a:avLst/>
          </a:prstGeom>
        </p:spPr>
        <p:txBody>
          <a:bodyPr wrap="square">
            <a:spAutoFit/>
          </a:bodyPr>
          <a:lstStyle/>
          <a:p>
            <a:r>
              <a:rPr lang="de-DE" sz="1050" dirty="0">
                <a:solidFill>
                  <a:schemeClr val="accent1">
                    <a:lumMod val="75000"/>
                  </a:schemeClr>
                </a:solidFill>
              </a:rPr>
              <a:t>Berthe Morisot (1841-1895), Im Esszimmer, 1886 </a:t>
            </a:r>
          </a:p>
        </p:txBody>
      </p:sp>
      <p:sp>
        <p:nvSpPr>
          <p:cNvPr id="8" name="Rechteck 7"/>
          <p:cNvSpPr/>
          <p:nvPr/>
        </p:nvSpPr>
        <p:spPr>
          <a:xfrm>
            <a:off x="4803366" y="5445224"/>
            <a:ext cx="1347470" cy="738664"/>
          </a:xfrm>
          <a:prstGeom prst="rect">
            <a:avLst/>
          </a:prstGeom>
        </p:spPr>
        <p:txBody>
          <a:bodyPr wrap="square">
            <a:spAutoFit/>
          </a:bodyPr>
          <a:lstStyle/>
          <a:p>
            <a:r>
              <a:rPr lang="de-DE" sz="1050" dirty="0">
                <a:solidFill>
                  <a:schemeClr val="accent1">
                    <a:lumMod val="75000"/>
                  </a:schemeClr>
                </a:solidFill>
              </a:rPr>
              <a:t>Oskar Schlemmer (1888-1943)</a:t>
            </a:r>
            <a:br>
              <a:rPr lang="de-DE" sz="1050" dirty="0">
                <a:solidFill>
                  <a:schemeClr val="accent1">
                    <a:lumMod val="75000"/>
                  </a:schemeClr>
                </a:solidFill>
              </a:rPr>
            </a:br>
            <a:r>
              <a:rPr lang="de-DE" sz="1050" dirty="0">
                <a:solidFill>
                  <a:schemeClr val="accent1">
                    <a:lumMod val="75000"/>
                  </a:schemeClr>
                </a:solidFill>
              </a:rPr>
              <a:t>Figurine zum </a:t>
            </a:r>
            <a:r>
              <a:rPr lang="de-DE" sz="1050" dirty="0" err="1">
                <a:solidFill>
                  <a:schemeClr val="accent1">
                    <a:lumMod val="75000"/>
                  </a:schemeClr>
                </a:solidFill>
              </a:rPr>
              <a:t>Triadischen</a:t>
            </a:r>
            <a:r>
              <a:rPr lang="de-DE" sz="1050" dirty="0">
                <a:solidFill>
                  <a:schemeClr val="accent1">
                    <a:lumMod val="75000"/>
                  </a:schemeClr>
                </a:solidFill>
              </a:rPr>
              <a:t> Ballett</a:t>
            </a:r>
          </a:p>
        </p:txBody>
      </p:sp>
    </p:spTree>
    <p:extLst>
      <p:ext uri="{BB962C8B-B14F-4D97-AF65-F5344CB8AC3E}">
        <p14:creationId xmlns:p14="http://schemas.microsoft.com/office/powerpoint/2010/main" val="3240271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5906" y="1025371"/>
            <a:ext cx="7024744" cy="1143000"/>
          </a:xfrm>
        </p:spPr>
        <p:txBody>
          <a:bodyPr>
            <a:normAutofit fontScale="90000"/>
          </a:bodyPr>
          <a:lstStyle/>
          <a:p>
            <a:r>
              <a:rPr lang="de-DE" dirty="0"/>
              <a:t>Vorschlag </a:t>
            </a:r>
            <a:br>
              <a:rPr lang="de-DE" dirty="0"/>
            </a:br>
            <a:r>
              <a:rPr lang="de-DE" dirty="0"/>
              <a:t>Praktische Prüfung Block III - </a:t>
            </a:r>
            <a:r>
              <a:rPr lang="de-DE" sz="2700" dirty="0"/>
              <a:t>Prüfungsaufgabe </a:t>
            </a:r>
            <a:endParaRPr lang="de-DE" dirty="0"/>
          </a:p>
        </p:txBody>
      </p:sp>
      <p:sp>
        <p:nvSpPr>
          <p:cNvPr id="3" name="Inhaltsplatzhalter 2"/>
          <p:cNvSpPr>
            <a:spLocks noGrp="1"/>
          </p:cNvSpPr>
          <p:nvPr>
            <p:ph idx="1"/>
          </p:nvPr>
        </p:nvSpPr>
        <p:spPr>
          <a:xfrm>
            <a:off x="1043492" y="2348880"/>
            <a:ext cx="6777317" cy="3483749"/>
          </a:xfrm>
          <a:ln w="38100">
            <a:solidFill>
              <a:schemeClr val="tx2">
                <a:lumMod val="20000"/>
                <a:lumOff val="80000"/>
              </a:schemeClr>
            </a:solidFill>
          </a:ln>
        </p:spPr>
        <p:txBody>
          <a:bodyPr>
            <a:normAutofit fontScale="55000" lnSpcReduction="20000"/>
          </a:bodyPr>
          <a:lstStyle/>
          <a:p>
            <a:pPr marL="68580" indent="0">
              <a:buNone/>
            </a:pPr>
            <a:endParaRPr lang="de-DE" b="1" dirty="0"/>
          </a:p>
          <a:p>
            <a:pPr marL="68580" indent="0">
              <a:buNone/>
            </a:pPr>
            <a:r>
              <a:rPr lang="de-DE" b="1" dirty="0"/>
              <a:t>OUTFIT ZU BLACK + WHITE</a:t>
            </a:r>
          </a:p>
          <a:p>
            <a:pPr marL="68580" indent="0">
              <a:buNone/>
            </a:pPr>
            <a:endParaRPr lang="de-DE" dirty="0"/>
          </a:p>
          <a:p>
            <a:pPr marL="68580" indent="0">
              <a:buNone/>
            </a:pPr>
            <a:r>
              <a:rPr lang="de-DE" b="1" dirty="0"/>
              <a:t>Entwickeln Sie zwei Teile eines Outfits (Kleidung und Accessoire) zum Thema Black + White. </a:t>
            </a:r>
          </a:p>
          <a:p>
            <a:pPr marL="68580" indent="0">
              <a:buNone/>
            </a:pPr>
            <a:endParaRPr lang="de-DE" dirty="0"/>
          </a:p>
          <a:p>
            <a:pPr marL="68580" lvl="0" indent="0">
              <a:buNone/>
            </a:pPr>
            <a:r>
              <a:rPr lang="de-DE" dirty="0"/>
              <a:t>Vorarbeiten</a:t>
            </a:r>
          </a:p>
          <a:p>
            <a:pPr marL="68580" lvl="0" indent="0">
              <a:buNone/>
            </a:pPr>
            <a:r>
              <a:rPr lang="de-DE" dirty="0"/>
              <a:t>Halten Sie erste verbale Assoziationen zum Thema fest. Erfinden Sie ein Outfit. Erproben Sie verschiedene gestalterische Mittel.  </a:t>
            </a:r>
          </a:p>
          <a:p>
            <a:pPr marL="68580" indent="0">
              <a:buNone/>
            </a:pPr>
            <a:endParaRPr lang="de-DE" dirty="0"/>
          </a:p>
          <a:p>
            <a:pPr marL="68580" indent="0">
              <a:buNone/>
            </a:pPr>
            <a:r>
              <a:rPr lang="de-DE" dirty="0"/>
              <a:t>Entwurf</a:t>
            </a:r>
          </a:p>
          <a:p>
            <a:pPr marL="68580" lvl="0" indent="0">
              <a:buNone/>
            </a:pPr>
            <a:r>
              <a:rPr lang="de-DE" dirty="0"/>
              <a:t>Fertigen Sie auf der Basis Ihrer Vorarbeiten einen zweiteiligen Modeentwurf (max. A3, auch Sonderformate) an. Figurinen sind nicht erforderlich.</a:t>
            </a:r>
          </a:p>
          <a:p>
            <a:pPr marL="68580" indent="0">
              <a:buNone/>
            </a:pPr>
            <a:endParaRPr lang="de-DE" i="1" dirty="0"/>
          </a:p>
          <a:p>
            <a:pPr marL="68580" indent="0">
              <a:buNone/>
            </a:pPr>
            <a:r>
              <a:rPr lang="de-DE" i="1" dirty="0"/>
              <a:t>Präsentieren Sie Ihre bildnerischen Ergebnisse angemessen.</a:t>
            </a:r>
            <a:endParaRPr lang="de-DE" dirty="0"/>
          </a:p>
          <a:p>
            <a:pPr marL="68580" lvl="0" indent="0">
              <a:buNone/>
            </a:pPr>
            <a:endParaRPr lang="de-DE" dirty="0"/>
          </a:p>
          <a:p>
            <a:pPr marL="68580" lvl="0" indent="0">
              <a:buNone/>
            </a:pPr>
            <a:r>
              <a:rPr lang="de-DE" dirty="0"/>
              <a:t>Erläutern Sie die Gestaltungsentscheidungen Ihrer Arbeit in einem zusammenhängenden Vortrag (10 min).</a:t>
            </a:r>
          </a:p>
          <a:p>
            <a:endParaRPr lang="de-DE" dirty="0"/>
          </a:p>
        </p:txBody>
      </p:sp>
    </p:spTree>
    <p:extLst>
      <p:ext uri="{BB962C8B-B14F-4D97-AF65-F5344CB8AC3E}">
        <p14:creationId xmlns:p14="http://schemas.microsoft.com/office/powerpoint/2010/main" val="462367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980728"/>
            <a:ext cx="7024744" cy="1143000"/>
          </a:xfrm>
        </p:spPr>
        <p:txBody>
          <a:bodyPr>
            <a:normAutofit fontScale="90000"/>
          </a:bodyPr>
          <a:lstStyle/>
          <a:p>
            <a:r>
              <a:rPr lang="de-DE" dirty="0"/>
              <a:t>Praktische Prüfung Block III - mündliche Prüfung Teil 1</a:t>
            </a:r>
          </a:p>
        </p:txBody>
      </p:sp>
      <p:sp>
        <p:nvSpPr>
          <p:cNvPr id="3" name="Inhaltsplatzhalter 2"/>
          <p:cNvSpPr>
            <a:spLocks noGrp="1"/>
          </p:cNvSpPr>
          <p:nvPr>
            <p:ph idx="1"/>
          </p:nvPr>
        </p:nvSpPr>
        <p:spPr>
          <a:xfrm>
            <a:off x="971600" y="2708920"/>
            <a:ext cx="7096752" cy="2520279"/>
          </a:xfrm>
          <a:ln w="38100">
            <a:solidFill>
              <a:schemeClr val="tx2">
                <a:lumMod val="20000"/>
                <a:lumOff val="80000"/>
              </a:schemeClr>
            </a:solidFill>
          </a:ln>
        </p:spPr>
        <p:txBody>
          <a:bodyPr/>
          <a:lstStyle/>
          <a:p>
            <a:pPr marL="68580" indent="0">
              <a:buNone/>
            </a:pPr>
            <a:endParaRPr lang="de-DE" dirty="0"/>
          </a:p>
          <a:p>
            <a:pPr marL="68580" indent="0">
              <a:buNone/>
            </a:pPr>
            <a:r>
              <a:rPr lang="de-DE" dirty="0"/>
              <a:t>Präsentation des erarbeiteten Werkes:</a:t>
            </a:r>
          </a:p>
          <a:p>
            <a:pPr marL="68580" lvl="0" indent="0">
              <a:buNone/>
            </a:pPr>
            <a:r>
              <a:rPr lang="de-DE" dirty="0"/>
              <a:t>Erläutern Sie die Gestaltungsentscheidungen Ihrer Arbeit in einem zusammenhängenden Vortrag (10 min).</a:t>
            </a:r>
          </a:p>
          <a:p>
            <a:endParaRPr lang="de-DE" dirty="0"/>
          </a:p>
          <a:p>
            <a:endParaRPr lang="de-DE" dirty="0"/>
          </a:p>
        </p:txBody>
      </p:sp>
    </p:spTree>
    <p:extLst>
      <p:ext uri="{BB962C8B-B14F-4D97-AF65-F5344CB8AC3E}">
        <p14:creationId xmlns:p14="http://schemas.microsoft.com/office/powerpoint/2010/main" val="1410518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492" y="873101"/>
            <a:ext cx="7024744" cy="1143000"/>
          </a:xfrm>
        </p:spPr>
        <p:txBody>
          <a:bodyPr>
            <a:normAutofit fontScale="90000"/>
          </a:bodyPr>
          <a:lstStyle/>
          <a:p>
            <a:r>
              <a:rPr lang="de-DE" dirty="0"/>
              <a:t>Praktische Prüfung Block III - mündliche Prüfung Teil 2</a:t>
            </a:r>
          </a:p>
        </p:txBody>
      </p:sp>
      <p:sp>
        <p:nvSpPr>
          <p:cNvPr id="3" name="Inhaltsplatzhalter 2"/>
          <p:cNvSpPr>
            <a:spLocks noGrp="1"/>
          </p:cNvSpPr>
          <p:nvPr>
            <p:ph idx="1"/>
          </p:nvPr>
        </p:nvSpPr>
        <p:spPr>
          <a:xfrm>
            <a:off x="1043492" y="2119206"/>
            <a:ext cx="6777317" cy="4118106"/>
          </a:xfrm>
          <a:ln w="38100">
            <a:solidFill>
              <a:schemeClr val="tx2">
                <a:lumMod val="20000"/>
                <a:lumOff val="80000"/>
              </a:schemeClr>
            </a:solidFill>
          </a:ln>
        </p:spPr>
        <p:txBody>
          <a:bodyPr>
            <a:normAutofit/>
          </a:bodyPr>
          <a:lstStyle/>
          <a:p>
            <a:pPr marL="68580" indent="0">
              <a:buNone/>
            </a:pPr>
            <a:r>
              <a:rPr lang="de-DE" sz="1800" dirty="0"/>
              <a:t>Wählen Sie ein Werk aus und begründen Sie Ihre Wahl. Schildern Sie Ihren ersten Eindruck und beschreiben Sie den gegenständlichen Bestand. Stellen Sie einen Bezug zur Fotografie-/Mediengeschichte her. </a:t>
            </a:r>
            <a:br>
              <a:rPr lang="de-DE" sz="1800" dirty="0"/>
            </a:br>
            <a:r>
              <a:rPr lang="de-DE" sz="1800" dirty="0"/>
              <a:t>Gehen Sie auf das Thema „Black + White“ ein.</a:t>
            </a:r>
          </a:p>
        </p:txBody>
      </p:sp>
      <p:pic>
        <p:nvPicPr>
          <p:cNvPr id="4" name="Grafik 3"/>
          <p:cNvPicPr/>
          <p:nvPr/>
        </p:nvPicPr>
        <p:blipFill>
          <a:blip r:embed="rId2" cstate="print">
            <a:extLst>
              <a:ext uri="{28A0092B-C50C-407E-A947-70E740481C1C}">
                <a14:useLocalDpi xmlns:a14="http://schemas.microsoft.com/office/drawing/2010/main" val="0"/>
              </a:ext>
            </a:extLst>
          </a:blip>
          <a:stretch>
            <a:fillRect/>
          </a:stretch>
        </p:blipFill>
        <p:spPr>
          <a:xfrm>
            <a:off x="3707904" y="3989551"/>
            <a:ext cx="1356360" cy="1383665"/>
          </a:xfrm>
          <a:prstGeom prst="rect">
            <a:avLst/>
          </a:prstGeom>
        </p:spPr>
      </p:pic>
      <p:pic>
        <p:nvPicPr>
          <p:cNvPr id="5" name="Grafik 4"/>
          <p:cNvPicPr/>
          <p:nvPr/>
        </p:nvPicPr>
        <p:blipFill rotWithShape="1">
          <a:blip r:embed="rId3" cstate="print">
            <a:extLst>
              <a:ext uri="{28A0092B-C50C-407E-A947-70E740481C1C}">
                <a14:useLocalDpi xmlns:a14="http://schemas.microsoft.com/office/drawing/2010/main" val="0"/>
              </a:ext>
            </a:extLst>
          </a:blip>
          <a:srcRect l="2761" t="3846" r="4548" b="5029"/>
          <a:stretch/>
        </p:blipFill>
        <p:spPr bwMode="auto">
          <a:xfrm>
            <a:off x="6156176" y="3603471"/>
            <a:ext cx="1350645" cy="1769745"/>
          </a:xfrm>
          <a:prstGeom prst="rect">
            <a:avLst/>
          </a:prstGeom>
          <a:ln>
            <a:noFill/>
          </a:ln>
          <a:extLst>
            <a:ext uri="{53640926-AAD7-44D8-BBD7-CCE9431645EC}">
              <a14:shadowObscured xmlns:a14="http://schemas.microsoft.com/office/drawing/2010/main"/>
            </a:ext>
          </a:extLst>
        </p:spPr>
      </p:pic>
      <p:pic>
        <p:nvPicPr>
          <p:cNvPr id="6" name="Grafik 5"/>
          <p:cNvPicPr/>
          <p:nvPr/>
        </p:nvPicPr>
        <p:blipFill rotWithShape="1">
          <a:blip r:embed="rId4" cstate="print">
            <a:extLst>
              <a:ext uri="{28A0092B-C50C-407E-A947-70E740481C1C}">
                <a14:useLocalDpi xmlns:a14="http://schemas.microsoft.com/office/drawing/2010/main" val="0"/>
              </a:ext>
            </a:extLst>
          </a:blip>
          <a:srcRect l="22388" t="9131" r="22038" b="12907"/>
          <a:stretch/>
        </p:blipFill>
        <p:spPr bwMode="auto">
          <a:xfrm>
            <a:off x="1298729" y="3974946"/>
            <a:ext cx="1329055" cy="1398270"/>
          </a:xfrm>
          <a:prstGeom prst="rect">
            <a:avLst/>
          </a:prstGeom>
          <a:ln>
            <a:noFill/>
          </a:ln>
          <a:extLst>
            <a:ext uri="{53640926-AAD7-44D8-BBD7-CCE9431645EC}">
              <a14:shadowObscured xmlns:a14="http://schemas.microsoft.com/office/drawing/2010/main"/>
            </a:ext>
          </a:extLst>
        </p:spPr>
      </p:pic>
      <p:sp>
        <p:nvSpPr>
          <p:cNvPr id="7" name="Rechteck 6"/>
          <p:cNvSpPr/>
          <p:nvPr/>
        </p:nvSpPr>
        <p:spPr>
          <a:xfrm>
            <a:off x="1226721" y="5375538"/>
            <a:ext cx="1473071" cy="861774"/>
          </a:xfrm>
          <a:prstGeom prst="rect">
            <a:avLst/>
          </a:prstGeom>
        </p:spPr>
        <p:txBody>
          <a:bodyPr wrap="square">
            <a:spAutoFit/>
          </a:bodyPr>
          <a:lstStyle/>
          <a:p>
            <a:r>
              <a:rPr lang="de-DE" sz="1000" dirty="0">
                <a:solidFill>
                  <a:schemeClr val="accent1">
                    <a:lumMod val="75000"/>
                  </a:schemeClr>
                </a:solidFill>
              </a:rPr>
              <a:t>Lee Miller (1907-1977)</a:t>
            </a:r>
          </a:p>
          <a:p>
            <a:r>
              <a:rPr lang="de-DE" sz="1000" dirty="0">
                <a:solidFill>
                  <a:schemeClr val="accent1">
                    <a:lumMod val="75000"/>
                  </a:schemeClr>
                </a:solidFill>
              </a:rPr>
              <a:t>Modefotografie im zerbombten London, 1940</a:t>
            </a:r>
          </a:p>
        </p:txBody>
      </p:sp>
      <p:sp>
        <p:nvSpPr>
          <p:cNvPr id="8" name="Rechteck 7"/>
          <p:cNvSpPr/>
          <p:nvPr/>
        </p:nvSpPr>
        <p:spPr>
          <a:xfrm>
            <a:off x="3635896" y="5406315"/>
            <a:ext cx="1465149" cy="830997"/>
          </a:xfrm>
          <a:prstGeom prst="rect">
            <a:avLst/>
          </a:prstGeom>
        </p:spPr>
        <p:txBody>
          <a:bodyPr wrap="square">
            <a:spAutoFit/>
          </a:bodyPr>
          <a:lstStyle/>
          <a:p>
            <a:r>
              <a:rPr lang="de-DE" sz="1000" dirty="0">
                <a:solidFill>
                  <a:schemeClr val="accent1">
                    <a:lumMod val="75000"/>
                  </a:schemeClr>
                </a:solidFill>
              </a:rPr>
              <a:t>Diane </a:t>
            </a:r>
            <a:r>
              <a:rPr lang="de-DE" sz="1000" dirty="0" err="1">
                <a:solidFill>
                  <a:schemeClr val="accent1">
                    <a:lumMod val="75000"/>
                  </a:schemeClr>
                </a:solidFill>
              </a:rPr>
              <a:t>Arbus</a:t>
            </a:r>
            <a:r>
              <a:rPr lang="de-DE" sz="1000" dirty="0">
                <a:solidFill>
                  <a:schemeClr val="accent1">
                    <a:lumMod val="75000"/>
                  </a:schemeClr>
                </a:solidFill>
              </a:rPr>
              <a:t> (1923-1971)</a:t>
            </a:r>
            <a:br>
              <a:rPr lang="de-DE" sz="1000" dirty="0">
                <a:solidFill>
                  <a:schemeClr val="accent1">
                    <a:lumMod val="75000"/>
                  </a:schemeClr>
                </a:solidFill>
              </a:rPr>
            </a:br>
            <a:r>
              <a:rPr lang="de-DE" sz="1000" dirty="0">
                <a:solidFill>
                  <a:schemeClr val="accent1">
                    <a:lumMod val="75000"/>
                  </a:schemeClr>
                </a:solidFill>
              </a:rPr>
              <a:t>Teenagerpaar, 1963</a:t>
            </a:r>
            <a:r>
              <a:rPr lang="de-DE" dirty="0"/>
              <a:t/>
            </a:r>
            <a:br>
              <a:rPr lang="de-DE" dirty="0"/>
            </a:br>
            <a:endParaRPr lang="de-DE" dirty="0"/>
          </a:p>
        </p:txBody>
      </p:sp>
      <p:sp>
        <p:nvSpPr>
          <p:cNvPr id="9" name="Rechteck 8"/>
          <p:cNvSpPr/>
          <p:nvPr/>
        </p:nvSpPr>
        <p:spPr>
          <a:xfrm>
            <a:off x="6084168" y="5360876"/>
            <a:ext cx="1502332" cy="707886"/>
          </a:xfrm>
          <a:prstGeom prst="rect">
            <a:avLst/>
          </a:prstGeom>
        </p:spPr>
        <p:txBody>
          <a:bodyPr wrap="square">
            <a:spAutoFit/>
          </a:bodyPr>
          <a:lstStyle/>
          <a:p>
            <a:r>
              <a:rPr lang="en-US" sz="1000" dirty="0">
                <a:solidFill>
                  <a:schemeClr val="accent1">
                    <a:lumMod val="75000"/>
                  </a:schemeClr>
                </a:solidFill>
              </a:rPr>
              <a:t>Cindy Sherman (*1954)</a:t>
            </a:r>
            <a:endParaRPr lang="de-DE" sz="1000" dirty="0">
              <a:solidFill>
                <a:schemeClr val="accent1">
                  <a:lumMod val="75000"/>
                </a:schemeClr>
              </a:solidFill>
            </a:endParaRPr>
          </a:p>
          <a:p>
            <a:r>
              <a:rPr lang="en-US" sz="1000" dirty="0">
                <a:solidFill>
                  <a:schemeClr val="accent1">
                    <a:lumMod val="75000"/>
                  </a:schemeClr>
                </a:solidFill>
              </a:rPr>
              <a:t>Untitled Film Stills #15, 1978</a:t>
            </a:r>
            <a:endParaRPr lang="de-DE" sz="1000" dirty="0">
              <a:solidFill>
                <a:schemeClr val="accent1">
                  <a:lumMod val="75000"/>
                </a:schemeClr>
              </a:solidFill>
            </a:endParaRPr>
          </a:p>
        </p:txBody>
      </p:sp>
    </p:spTree>
    <p:extLst>
      <p:ext uri="{BB962C8B-B14F-4D97-AF65-F5344CB8AC3E}">
        <p14:creationId xmlns:p14="http://schemas.microsoft.com/office/powerpoint/2010/main" val="759123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1700808"/>
            <a:ext cx="7024744" cy="1143000"/>
          </a:xfrm>
        </p:spPr>
        <p:txBody>
          <a:bodyPr>
            <a:normAutofit fontScale="90000"/>
          </a:bodyPr>
          <a:lstStyle/>
          <a:p>
            <a:r>
              <a:rPr lang="de-DE" dirty="0"/>
              <a:t>Hinweise zum RPL für Sek II</a:t>
            </a:r>
            <a:br>
              <a:rPr lang="de-DE" dirty="0"/>
            </a:br>
            <a:endParaRPr lang="de-DE" dirty="0"/>
          </a:p>
        </p:txBody>
      </p:sp>
      <p:sp>
        <p:nvSpPr>
          <p:cNvPr id="3" name="Inhaltsplatzhalter 2"/>
          <p:cNvSpPr>
            <a:spLocks noGrp="1"/>
          </p:cNvSpPr>
          <p:nvPr>
            <p:ph idx="1"/>
          </p:nvPr>
        </p:nvSpPr>
        <p:spPr>
          <a:xfrm>
            <a:off x="1043492" y="2539676"/>
            <a:ext cx="6777317" cy="2041452"/>
          </a:xfrm>
        </p:spPr>
        <p:txBody>
          <a:bodyPr>
            <a:normAutofit/>
          </a:bodyPr>
          <a:lstStyle/>
          <a:p>
            <a:r>
              <a:rPr lang="de-DE" dirty="0"/>
              <a:t>Reihenfolge der Semesterthemen hat empfehlenden </a:t>
            </a:r>
            <a:r>
              <a:rPr lang="de-DE" dirty="0" smtClean="0"/>
              <a:t>Charakter.</a:t>
            </a:r>
            <a:endParaRPr lang="de-DE" dirty="0"/>
          </a:p>
          <a:p>
            <a:r>
              <a:rPr lang="de-DE" dirty="0"/>
              <a:t>N</a:t>
            </a:r>
            <a:r>
              <a:rPr lang="de-DE" smtClean="0"/>
              <a:t>ur </a:t>
            </a:r>
            <a:r>
              <a:rPr lang="de-DE" dirty="0"/>
              <a:t>die Präsentation ist festgelegt für das </a:t>
            </a:r>
            <a:r>
              <a:rPr lang="de-DE"/>
              <a:t>vierte </a:t>
            </a:r>
            <a:r>
              <a:rPr lang="de-DE" smtClean="0"/>
              <a:t>Semester.</a:t>
            </a:r>
            <a:endParaRPr lang="de-DE" dirty="0"/>
          </a:p>
        </p:txBody>
      </p:sp>
    </p:spTree>
    <p:extLst>
      <p:ext uri="{BB962C8B-B14F-4D97-AF65-F5344CB8AC3E}">
        <p14:creationId xmlns:p14="http://schemas.microsoft.com/office/powerpoint/2010/main" val="3393131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Hinweise zur mündlichen Prüfung </a:t>
            </a:r>
          </a:p>
        </p:txBody>
      </p:sp>
      <p:sp>
        <p:nvSpPr>
          <p:cNvPr id="3" name="Inhaltsplatzhalter 2"/>
          <p:cNvSpPr>
            <a:spLocks noGrp="1"/>
          </p:cNvSpPr>
          <p:nvPr>
            <p:ph idx="1"/>
          </p:nvPr>
        </p:nvSpPr>
        <p:spPr/>
        <p:txBody>
          <a:bodyPr/>
          <a:lstStyle/>
          <a:p>
            <a:r>
              <a:rPr lang="de-DE" dirty="0"/>
              <a:t>Mit </a:t>
            </a:r>
            <a:r>
              <a:rPr lang="de-DE" dirty="0" smtClean="0"/>
              <a:t>Anmeldung </a:t>
            </a:r>
            <a:r>
              <a:rPr lang="de-DE" dirty="0"/>
              <a:t>zur mündlichen Prüfung im Fach Kunst und Gestaltung muss die Wahl zwischen praktischer oder theoretischer Prüfung durch den Prüfling getroffen werden.</a:t>
            </a:r>
          </a:p>
          <a:p>
            <a:r>
              <a:rPr lang="de-DE" dirty="0"/>
              <a:t>Information zur Durchführung der Prüfung an </a:t>
            </a:r>
            <a:r>
              <a:rPr lang="de-DE" dirty="0" smtClean="0"/>
              <a:t>den Prüfling erfolgt vorab </a:t>
            </a:r>
            <a:r>
              <a:rPr lang="de-DE" dirty="0"/>
              <a:t>durch </a:t>
            </a:r>
            <a:r>
              <a:rPr lang="de-DE" dirty="0" smtClean="0"/>
              <a:t>die Lehrkraft </a:t>
            </a:r>
            <a:r>
              <a:rPr lang="de-DE" smtClean="0"/>
              <a:t>und Oberstufenkoordinierung</a:t>
            </a:r>
            <a:r>
              <a:rPr lang="de-DE" dirty="0" smtClean="0"/>
              <a:t>.</a:t>
            </a:r>
            <a:endParaRPr lang="de-DE" dirty="0"/>
          </a:p>
        </p:txBody>
      </p:sp>
    </p:spTree>
    <p:extLst>
      <p:ext uri="{BB962C8B-B14F-4D97-AF65-F5344CB8AC3E}">
        <p14:creationId xmlns:p14="http://schemas.microsoft.com/office/powerpoint/2010/main" val="3217960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6772C3-A0E1-43E4-B8A7-0A89103C631A}"/>
              </a:ext>
            </a:extLst>
          </p:cNvPr>
          <p:cNvSpPr>
            <a:spLocks noGrp="1"/>
          </p:cNvSpPr>
          <p:nvPr>
            <p:ph type="title"/>
          </p:nvPr>
        </p:nvSpPr>
        <p:spPr/>
        <p:txBody>
          <a:bodyPr>
            <a:normAutofit fontScale="90000"/>
          </a:bodyPr>
          <a:lstStyle/>
          <a:p>
            <a:r>
              <a:rPr lang="de-DE" dirty="0"/>
              <a:t>Information zur Durchführung der Prüfung</a:t>
            </a:r>
          </a:p>
        </p:txBody>
      </p:sp>
      <p:sp>
        <p:nvSpPr>
          <p:cNvPr id="3" name="Inhaltsplatzhalter 2">
            <a:extLst>
              <a:ext uri="{FF2B5EF4-FFF2-40B4-BE49-F238E27FC236}">
                <a16:creationId xmlns:a16="http://schemas.microsoft.com/office/drawing/2014/main" id="{FD0F3598-5677-475F-B435-0665446D96DE}"/>
              </a:ext>
            </a:extLst>
          </p:cNvPr>
          <p:cNvSpPr>
            <a:spLocks noGrp="1"/>
          </p:cNvSpPr>
          <p:nvPr>
            <p:ph idx="1"/>
          </p:nvPr>
        </p:nvSpPr>
        <p:spPr/>
        <p:txBody>
          <a:bodyPr>
            <a:normAutofit lnSpcReduction="10000"/>
          </a:bodyPr>
          <a:lstStyle/>
          <a:p>
            <a:pPr marL="525780" indent="-457200">
              <a:buFont typeface="+mj-lt"/>
              <a:buAutoNum type="arabicPeriod"/>
            </a:pPr>
            <a:r>
              <a:rPr lang="de-DE" dirty="0"/>
              <a:t>Thema durch Prüfungsvorsitzenden zuweisen</a:t>
            </a:r>
          </a:p>
          <a:p>
            <a:pPr marL="525780" indent="-457200">
              <a:buFont typeface="+mj-lt"/>
              <a:buAutoNum type="arabicPeriod"/>
            </a:pPr>
            <a:r>
              <a:rPr lang="de-DE" dirty="0"/>
              <a:t>20 min Vorbereitung für die theoretische Prüfung </a:t>
            </a:r>
          </a:p>
          <a:p>
            <a:pPr marL="525780" indent="-457200">
              <a:buFont typeface="+mj-lt"/>
              <a:buAutoNum type="arabicPeriod"/>
            </a:pPr>
            <a:r>
              <a:rPr lang="de-DE" dirty="0"/>
              <a:t>180 min Vorbereitung für die praktische Prüfung (separater Raum mit Arbeitsmaterialien)</a:t>
            </a:r>
          </a:p>
          <a:p>
            <a:pPr marL="525780" indent="-457200">
              <a:buFont typeface="+mj-lt"/>
              <a:buAutoNum type="arabicPeriod"/>
            </a:pPr>
            <a:r>
              <a:rPr lang="de-DE" dirty="0"/>
              <a:t>20 min mündliche Prüfung (erster Teil Vortrag, zweiter Teil Gespräch)</a:t>
            </a:r>
          </a:p>
        </p:txBody>
      </p:sp>
    </p:spTree>
    <p:extLst>
      <p:ext uri="{BB962C8B-B14F-4D97-AF65-F5344CB8AC3E}">
        <p14:creationId xmlns:p14="http://schemas.microsoft.com/office/powerpoint/2010/main" val="2245405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9259" y="620688"/>
            <a:ext cx="8229600" cy="850106"/>
          </a:xfrm>
        </p:spPr>
        <p:txBody>
          <a:bodyPr/>
          <a:lstStyle/>
          <a:p>
            <a:r>
              <a:rPr lang="de-DE" dirty="0"/>
              <a:t>Ablauf eines Prüfungstages</a:t>
            </a:r>
          </a:p>
        </p:txBody>
      </p:sp>
      <p:graphicFrame>
        <p:nvGraphicFramePr>
          <p:cNvPr id="6" name="Inhaltsplatzhalter 5"/>
          <p:cNvGraphicFramePr>
            <a:graphicFrameLocks noGrp="1"/>
          </p:cNvGraphicFramePr>
          <p:nvPr>
            <p:ph idx="1"/>
            <p:extLst>
              <p:ext uri="{D42A27DB-BD31-4B8C-83A1-F6EECF244321}">
                <p14:modId xmlns:p14="http://schemas.microsoft.com/office/powerpoint/2010/main" val="979758473"/>
              </p:ext>
            </p:extLst>
          </p:nvPr>
        </p:nvGraphicFramePr>
        <p:xfrm>
          <a:off x="590872" y="1570269"/>
          <a:ext cx="7838823" cy="3996124"/>
        </p:xfrm>
        <a:graphic>
          <a:graphicData uri="http://schemas.openxmlformats.org/drawingml/2006/table">
            <a:tbl>
              <a:tblPr firstRow="1" firstCol="1" bandRow="1">
                <a:tableStyleId>{5C22544A-7EE6-4342-B048-85BDC9FD1C3A}</a:tableStyleId>
              </a:tblPr>
              <a:tblGrid>
                <a:gridCol w="1407747">
                  <a:extLst>
                    <a:ext uri="{9D8B030D-6E8A-4147-A177-3AD203B41FA5}">
                      <a16:colId xmlns:a16="http://schemas.microsoft.com/office/drawing/2014/main" val="20000"/>
                    </a:ext>
                  </a:extLst>
                </a:gridCol>
                <a:gridCol w="1674443">
                  <a:extLst>
                    <a:ext uri="{9D8B030D-6E8A-4147-A177-3AD203B41FA5}">
                      <a16:colId xmlns:a16="http://schemas.microsoft.com/office/drawing/2014/main" val="20001"/>
                    </a:ext>
                  </a:extLst>
                </a:gridCol>
                <a:gridCol w="1196754">
                  <a:extLst>
                    <a:ext uri="{9D8B030D-6E8A-4147-A177-3AD203B41FA5}">
                      <a16:colId xmlns:a16="http://schemas.microsoft.com/office/drawing/2014/main" val="20002"/>
                    </a:ext>
                  </a:extLst>
                </a:gridCol>
                <a:gridCol w="1638152">
                  <a:extLst>
                    <a:ext uri="{9D8B030D-6E8A-4147-A177-3AD203B41FA5}">
                      <a16:colId xmlns:a16="http://schemas.microsoft.com/office/drawing/2014/main" val="20003"/>
                    </a:ext>
                  </a:extLst>
                </a:gridCol>
                <a:gridCol w="1921727">
                  <a:extLst>
                    <a:ext uri="{9D8B030D-6E8A-4147-A177-3AD203B41FA5}">
                      <a16:colId xmlns:a16="http://schemas.microsoft.com/office/drawing/2014/main" val="20004"/>
                    </a:ext>
                  </a:extLst>
                </a:gridCol>
              </a:tblGrid>
              <a:tr h="886798">
                <a:tc>
                  <a:txBody>
                    <a:bodyPr/>
                    <a:lstStyle/>
                    <a:p>
                      <a:pPr algn="ctr">
                        <a:lnSpc>
                          <a:spcPct val="115000"/>
                        </a:lnSpc>
                      </a:pPr>
                      <a:r>
                        <a:rPr lang="de-DE" sz="1100" dirty="0">
                          <a:effectLst/>
                        </a:rPr>
                        <a:t>Schwerpunkt</a:t>
                      </a:r>
                      <a:endParaRPr lang="de-DE" sz="1100" dirty="0">
                        <a:effectLst/>
                        <a:latin typeface="Arial"/>
                        <a:ea typeface="Calibri"/>
                        <a:cs typeface="Times New Roman"/>
                      </a:endParaRPr>
                    </a:p>
                  </a:txBody>
                  <a:tcPr marL="68580" marR="68580" marT="0" marB="0"/>
                </a:tc>
                <a:tc>
                  <a:txBody>
                    <a:bodyPr/>
                    <a:lstStyle/>
                    <a:p>
                      <a:pPr algn="ctr">
                        <a:lnSpc>
                          <a:spcPct val="115000"/>
                        </a:lnSpc>
                      </a:pPr>
                      <a:r>
                        <a:rPr lang="de-DE" sz="1100" dirty="0">
                          <a:effectLst/>
                        </a:rPr>
                        <a:t>Thema zuweisen/Start Vorbereitungszeit</a:t>
                      </a:r>
                      <a:endParaRPr lang="de-DE" sz="1100" dirty="0">
                        <a:effectLst/>
                        <a:latin typeface="Arial"/>
                        <a:ea typeface="Calibri"/>
                        <a:cs typeface="Times New Roman"/>
                      </a:endParaRPr>
                    </a:p>
                  </a:txBody>
                  <a:tcPr marL="68580" marR="68580" marT="0" marB="0"/>
                </a:tc>
                <a:tc>
                  <a:txBody>
                    <a:bodyPr/>
                    <a:lstStyle/>
                    <a:p>
                      <a:pPr algn="ctr">
                        <a:lnSpc>
                          <a:spcPct val="115000"/>
                        </a:lnSpc>
                      </a:pPr>
                      <a:r>
                        <a:rPr lang="de-DE" sz="1100" dirty="0">
                          <a:effectLst/>
                        </a:rPr>
                        <a:t>Start Prüfungszeit </a:t>
                      </a:r>
                    </a:p>
                    <a:p>
                      <a:pPr algn="ctr">
                        <a:lnSpc>
                          <a:spcPct val="115000"/>
                        </a:lnSpc>
                      </a:pPr>
                      <a:r>
                        <a:rPr lang="de-DE" sz="1100" dirty="0">
                          <a:effectLst/>
                        </a:rPr>
                        <a:t>(+50 Min.)</a:t>
                      </a:r>
                      <a:endParaRPr lang="de-DE" sz="1100" dirty="0">
                        <a:effectLst/>
                        <a:latin typeface="Arial"/>
                        <a:ea typeface="Calibri"/>
                        <a:cs typeface="Times New Roman"/>
                      </a:endParaRPr>
                    </a:p>
                  </a:txBody>
                  <a:tcPr marL="68580" marR="68580" marT="0" marB="0"/>
                </a:tc>
                <a:tc>
                  <a:txBody>
                    <a:bodyPr/>
                    <a:lstStyle/>
                    <a:p>
                      <a:pPr algn="ctr">
                        <a:lnSpc>
                          <a:spcPct val="115000"/>
                        </a:lnSpc>
                      </a:pPr>
                      <a:r>
                        <a:rPr lang="de-DE" sz="1100">
                          <a:effectLst/>
                        </a:rPr>
                        <a:t>Start Auswertungsszeit </a:t>
                      </a:r>
                    </a:p>
                    <a:p>
                      <a:pPr algn="ctr">
                        <a:lnSpc>
                          <a:spcPct val="115000"/>
                        </a:lnSpc>
                      </a:pPr>
                      <a:r>
                        <a:rPr lang="de-DE" sz="1100">
                          <a:effectLst/>
                        </a:rPr>
                        <a:t> (+50 Min.)</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dirty="0">
                          <a:effectLst/>
                        </a:rPr>
                        <a:t>Ende Auswertungszeit </a:t>
                      </a:r>
                    </a:p>
                    <a:p>
                      <a:pPr algn="ctr">
                        <a:lnSpc>
                          <a:spcPct val="115000"/>
                        </a:lnSpc>
                      </a:pPr>
                      <a:r>
                        <a:rPr lang="de-DE" sz="1100" dirty="0">
                          <a:effectLst/>
                        </a:rPr>
                        <a:t> (+50 Min.)</a:t>
                      </a:r>
                      <a:endParaRPr lang="de-DE" sz="1100" dirty="0">
                        <a:effectLst/>
                        <a:latin typeface="Arial"/>
                        <a:ea typeface="Calibri"/>
                        <a:cs typeface="Times New Roman"/>
                      </a:endParaRPr>
                    </a:p>
                  </a:txBody>
                  <a:tcPr marL="68580" marR="68580" marT="0" marB="0"/>
                </a:tc>
                <a:extLst>
                  <a:ext uri="{0D108BD9-81ED-4DB2-BD59-A6C34878D82A}">
                    <a16:rowId xmlns:a16="http://schemas.microsoft.com/office/drawing/2014/main" val="10000"/>
                  </a:ext>
                </a:extLst>
              </a:tr>
              <a:tr h="282666">
                <a:tc>
                  <a:txBody>
                    <a:bodyPr/>
                    <a:lstStyle/>
                    <a:p>
                      <a:pPr algn="just">
                        <a:lnSpc>
                          <a:spcPct val="115000"/>
                        </a:lnSpc>
                      </a:pPr>
                      <a:r>
                        <a:rPr lang="de-DE" sz="1100">
                          <a:effectLst/>
                        </a:rPr>
                        <a:t>theoretisch</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08:00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08:30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08:55</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09:15</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01"/>
                  </a:ext>
                </a:extLst>
              </a:tr>
              <a:tr h="282666">
                <a:tc>
                  <a:txBody>
                    <a:bodyPr/>
                    <a:lstStyle/>
                    <a:p>
                      <a:pPr algn="just">
                        <a:lnSpc>
                          <a:spcPct val="115000"/>
                        </a:lnSpc>
                      </a:pPr>
                      <a:r>
                        <a:rPr lang="de-DE" sz="1100">
                          <a:effectLst/>
                        </a:rPr>
                        <a:t>theoretisch</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08:50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09:20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09:45</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10:05</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02"/>
                  </a:ext>
                </a:extLst>
              </a:tr>
              <a:tr h="282666">
                <a:tc>
                  <a:txBody>
                    <a:bodyPr/>
                    <a:lstStyle/>
                    <a:p>
                      <a:pPr algn="just">
                        <a:lnSpc>
                          <a:spcPct val="115000"/>
                        </a:lnSpc>
                      </a:pPr>
                      <a:r>
                        <a:rPr lang="de-DE" sz="1100">
                          <a:effectLst/>
                        </a:rPr>
                        <a:t>theoretisch</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09:40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10:10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10:35</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10:55</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03"/>
                  </a:ext>
                </a:extLst>
              </a:tr>
              <a:tr h="282666">
                <a:tc>
                  <a:txBody>
                    <a:bodyPr/>
                    <a:lstStyle/>
                    <a:p>
                      <a:pPr algn="just">
                        <a:lnSpc>
                          <a:spcPct val="115000"/>
                        </a:lnSpc>
                      </a:pPr>
                      <a:r>
                        <a:rPr lang="de-DE" sz="1100">
                          <a:effectLst/>
                        </a:rPr>
                        <a:t>theoretisch</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10:30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11:00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11:25</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11:45</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04"/>
                  </a:ext>
                </a:extLst>
              </a:tr>
              <a:tr h="282666">
                <a:tc>
                  <a:txBody>
                    <a:bodyPr/>
                    <a:lstStyle/>
                    <a:p>
                      <a:pPr algn="just">
                        <a:lnSpc>
                          <a:spcPct val="115000"/>
                        </a:lnSpc>
                      </a:pPr>
                      <a:r>
                        <a:rPr lang="de-DE" sz="1100">
                          <a:effectLst/>
                        </a:rPr>
                        <a:t>theoretisch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dirty="0">
                          <a:effectLst/>
                        </a:rPr>
                        <a:t>…</a:t>
                      </a:r>
                      <a:endParaRPr lang="de-DE" sz="1100" dirty="0">
                        <a:effectLst/>
                        <a:latin typeface="Arial"/>
                        <a:ea typeface="Calibri"/>
                        <a:cs typeface="Times New Roman"/>
                      </a:endParaRPr>
                    </a:p>
                  </a:txBody>
                  <a:tcPr marL="68580" marR="68580" marT="0" marB="0"/>
                </a:tc>
                <a:tc>
                  <a:txBody>
                    <a:bodyPr/>
                    <a:lstStyle/>
                    <a:p>
                      <a:pPr algn="ctr">
                        <a:lnSpc>
                          <a:spcPct val="115000"/>
                        </a:lnSpc>
                      </a:pPr>
                      <a:r>
                        <a:rPr lang="de-DE" sz="1100">
                          <a:effectLst/>
                        </a:rPr>
                        <a:t>…</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05"/>
                  </a:ext>
                </a:extLst>
              </a:tr>
              <a:tr h="282666">
                <a:tc>
                  <a:txBody>
                    <a:bodyPr/>
                    <a:lstStyle/>
                    <a:p>
                      <a:pPr algn="just">
                        <a:lnSpc>
                          <a:spcPct val="115000"/>
                        </a:lnSpc>
                      </a:pPr>
                      <a:r>
                        <a:rPr lang="de-DE" sz="1100">
                          <a:effectLst/>
                        </a:rPr>
                        <a:t>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 </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06"/>
                  </a:ext>
                </a:extLst>
              </a:tr>
              <a:tr h="282666">
                <a:tc>
                  <a:txBody>
                    <a:bodyPr/>
                    <a:lstStyle/>
                    <a:p>
                      <a:pPr algn="just">
                        <a:lnSpc>
                          <a:spcPct val="115000"/>
                        </a:lnSpc>
                      </a:pPr>
                      <a:r>
                        <a:rPr lang="de-DE" sz="1100">
                          <a:effectLst/>
                        </a:rPr>
                        <a:t>praktisch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strike="sngStrike">
                          <a:effectLst/>
                        </a:rPr>
                        <a:t>08:00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strike="sngStrike">
                          <a:effectLst/>
                        </a:rPr>
                        <a:t>11:10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strike="sngStrike">
                          <a:effectLst/>
                        </a:rPr>
                        <a:t>11:35</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strike="sngStrike">
                          <a:effectLst/>
                        </a:rPr>
                        <a:t>11:55</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07"/>
                  </a:ext>
                </a:extLst>
              </a:tr>
              <a:tr h="282666">
                <a:tc>
                  <a:txBody>
                    <a:bodyPr/>
                    <a:lstStyle/>
                    <a:p>
                      <a:pPr algn="just">
                        <a:lnSpc>
                          <a:spcPct val="115000"/>
                        </a:lnSpc>
                      </a:pPr>
                      <a:r>
                        <a:rPr lang="de-DE" sz="1100">
                          <a:effectLst/>
                        </a:rPr>
                        <a:t>praktisch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08:50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12:00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12:25</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12:45</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08"/>
                  </a:ext>
                </a:extLst>
              </a:tr>
              <a:tr h="282666">
                <a:tc>
                  <a:txBody>
                    <a:bodyPr/>
                    <a:lstStyle/>
                    <a:p>
                      <a:pPr algn="just">
                        <a:lnSpc>
                          <a:spcPct val="115000"/>
                        </a:lnSpc>
                      </a:pPr>
                      <a:r>
                        <a:rPr lang="de-DE" sz="1100">
                          <a:effectLst/>
                        </a:rPr>
                        <a:t>praktisch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09:40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12:50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13:15</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13:35</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09"/>
                  </a:ext>
                </a:extLst>
              </a:tr>
              <a:tr h="282666">
                <a:tc>
                  <a:txBody>
                    <a:bodyPr/>
                    <a:lstStyle/>
                    <a:p>
                      <a:pPr algn="just">
                        <a:lnSpc>
                          <a:spcPct val="115000"/>
                        </a:lnSpc>
                      </a:pPr>
                      <a:r>
                        <a:rPr lang="de-DE" sz="1100">
                          <a:effectLst/>
                        </a:rPr>
                        <a:t>praktisch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10:30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13:40</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14:05</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14:25</a:t>
                      </a:r>
                      <a:endParaRPr lang="de-DE" sz="1100">
                        <a:effectLst/>
                        <a:latin typeface="Arial"/>
                        <a:ea typeface="Calibri"/>
                        <a:cs typeface="Times New Roman"/>
                      </a:endParaRPr>
                    </a:p>
                  </a:txBody>
                  <a:tcPr marL="68580" marR="68580" marT="0" marB="0"/>
                </a:tc>
                <a:extLst>
                  <a:ext uri="{0D108BD9-81ED-4DB2-BD59-A6C34878D82A}">
                    <a16:rowId xmlns:a16="http://schemas.microsoft.com/office/drawing/2014/main" val="10010"/>
                  </a:ext>
                </a:extLst>
              </a:tr>
              <a:tr h="282666">
                <a:tc>
                  <a:txBody>
                    <a:bodyPr/>
                    <a:lstStyle/>
                    <a:p>
                      <a:pPr algn="just">
                        <a:lnSpc>
                          <a:spcPct val="115000"/>
                        </a:lnSpc>
                      </a:pPr>
                      <a:r>
                        <a:rPr lang="de-DE" sz="1100">
                          <a:effectLst/>
                        </a:rPr>
                        <a:t>praktisch  </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dirty="0">
                          <a:effectLst/>
                        </a:rPr>
                        <a:t>…</a:t>
                      </a:r>
                      <a:endParaRPr lang="de-DE" sz="1100" dirty="0">
                        <a:effectLst/>
                        <a:latin typeface="Arial"/>
                        <a:ea typeface="Calibri"/>
                        <a:cs typeface="Times New Roman"/>
                      </a:endParaRPr>
                    </a:p>
                  </a:txBody>
                  <a:tcPr marL="68580" marR="68580" marT="0" marB="0"/>
                </a:tc>
                <a:tc>
                  <a:txBody>
                    <a:bodyPr/>
                    <a:lstStyle/>
                    <a:p>
                      <a:pPr algn="ctr">
                        <a:lnSpc>
                          <a:spcPct val="115000"/>
                        </a:lnSpc>
                      </a:pPr>
                      <a:r>
                        <a:rPr lang="de-DE" sz="1100">
                          <a:effectLst/>
                        </a:rPr>
                        <a:t>…</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a:effectLst/>
                        </a:rPr>
                        <a:t>…</a:t>
                      </a:r>
                      <a:endParaRPr lang="de-DE" sz="1100">
                        <a:effectLst/>
                        <a:latin typeface="Arial"/>
                        <a:ea typeface="Calibri"/>
                        <a:cs typeface="Times New Roman"/>
                      </a:endParaRPr>
                    </a:p>
                  </a:txBody>
                  <a:tcPr marL="68580" marR="68580" marT="0" marB="0"/>
                </a:tc>
                <a:tc>
                  <a:txBody>
                    <a:bodyPr/>
                    <a:lstStyle/>
                    <a:p>
                      <a:pPr algn="ctr">
                        <a:lnSpc>
                          <a:spcPct val="115000"/>
                        </a:lnSpc>
                      </a:pPr>
                      <a:r>
                        <a:rPr lang="de-DE" sz="1100" dirty="0">
                          <a:effectLst/>
                        </a:rPr>
                        <a:t>…</a:t>
                      </a:r>
                      <a:endParaRPr lang="de-DE" sz="1100" dirty="0">
                        <a:effectLst/>
                        <a:latin typeface="Arial"/>
                        <a:ea typeface="Calibri"/>
                        <a:cs typeface="Times New Roman"/>
                      </a:endParaRPr>
                    </a:p>
                  </a:txBody>
                  <a:tcPr marL="68580" marR="68580" marT="0" marB="0"/>
                </a:tc>
                <a:extLst>
                  <a:ext uri="{0D108BD9-81ED-4DB2-BD59-A6C34878D82A}">
                    <a16:rowId xmlns:a16="http://schemas.microsoft.com/office/drawing/2014/main" val="10011"/>
                  </a:ext>
                </a:extLst>
              </a:tr>
            </a:tbl>
          </a:graphicData>
        </a:graphic>
      </p:graphicFrame>
      <p:sp>
        <p:nvSpPr>
          <p:cNvPr id="8" name="Rechteck 7"/>
          <p:cNvSpPr/>
          <p:nvPr/>
        </p:nvSpPr>
        <p:spPr>
          <a:xfrm>
            <a:off x="619259" y="5733256"/>
            <a:ext cx="7992888" cy="415498"/>
          </a:xfrm>
          <a:prstGeom prst="rect">
            <a:avLst/>
          </a:prstGeom>
        </p:spPr>
        <p:txBody>
          <a:bodyPr wrap="square">
            <a:spAutoFit/>
          </a:bodyPr>
          <a:lstStyle/>
          <a:p>
            <a:r>
              <a:rPr lang="de-DE" sz="1050" dirty="0">
                <a:solidFill>
                  <a:schemeClr val="accent1">
                    <a:lumMod val="75000"/>
                  </a:schemeClr>
                </a:solidFill>
              </a:rPr>
              <a:t>(*) - optionale Weiterführung in Abhängigkeit der Anzahl der Anwahl der theoretischen und praktischen Themen</a:t>
            </a:r>
          </a:p>
          <a:p>
            <a:r>
              <a:rPr lang="de-DE" sz="1050" dirty="0">
                <a:solidFill>
                  <a:schemeClr val="accent1">
                    <a:lumMod val="75000"/>
                  </a:schemeClr>
                </a:solidFill>
              </a:rPr>
              <a:t>(**) - optionaler Start in Abhängigkeit der Anzahl der Anwahl der theoretischen und praktischen Themen</a:t>
            </a:r>
          </a:p>
        </p:txBody>
      </p:sp>
    </p:spTree>
    <p:extLst>
      <p:ext uri="{BB962C8B-B14F-4D97-AF65-F5344CB8AC3E}">
        <p14:creationId xmlns:p14="http://schemas.microsoft.com/office/powerpoint/2010/main" val="29330896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1484784"/>
            <a:ext cx="8229600" cy="1143000"/>
          </a:xfrm>
        </p:spPr>
        <p:txBody>
          <a:bodyPr>
            <a:normAutofit fontScale="90000"/>
          </a:bodyPr>
          <a:lstStyle/>
          <a:p>
            <a:pPr algn="l"/>
            <a:r>
              <a:rPr lang="de-DE" dirty="0"/>
              <a:t>Besonderheiten für die praktische mündliche Prüfung:</a:t>
            </a:r>
            <a:br>
              <a:rPr lang="de-DE" dirty="0"/>
            </a:br>
            <a:endParaRPr lang="de-DE" dirty="0"/>
          </a:p>
        </p:txBody>
      </p:sp>
      <p:sp>
        <p:nvSpPr>
          <p:cNvPr id="3" name="Inhaltsplatzhalter 2"/>
          <p:cNvSpPr>
            <a:spLocks noGrp="1"/>
          </p:cNvSpPr>
          <p:nvPr>
            <p:ph idx="1"/>
          </p:nvPr>
        </p:nvSpPr>
        <p:spPr>
          <a:xfrm>
            <a:off x="790040" y="2348880"/>
            <a:ext cx="7742400" cy="3196952"/>
          </a:xfrm>
        </p:spPr>
        <p:txBody>
          <a:bodyPr>
            <a:normAutofit fontScale="92500"/>
          </a:bodyPr>
          <a:lstStyle/>
          <a:p>
            <a:r>
              <a:rPr lang="de-DE" dirty="0"/>
              <a:t>D</a:t>
            </a:r>
            <a:r>
              <a:rPr lang="de-DE" dirty="0" smtClean="0"/>
              <a:t>er </a:t>
            </a:r>
            <a:r>
              <a:rPr lang="de-DE" dirty="0"/>
              <a:t>Duktus der Aufgabenstellungen </a:t>
            </a:r>
            <a:r>
              <a:rPr lang="de-DE" dirty="0" smtClean="0"/>
              <a:t>kann aus </a:t>
            </a:r>
            <a:r>
              <a:rPr lang="de-DE" dirty="0"/>
              <a:t>den schriftlichen Abiturprüfungen genutzt werden.</a:t>
            </a:r>
          </a:p>
          <a:p>
            <a:r>
              <a:rPr lang="de-DE" dirty="0" smtClean="0"/>
              <a:t>Wenn </a:t>
            </a:r>
            <a:r>
              <a:rPr lang="de-DE" dirty="0"/>
              <a:t>an mehreren Tagen geprüft wird, dürfen keine wiederholenden Themen bereitgestellt werden.</a:t>
            </a:r>
          </a:p>
          <a:p>
            <a:r>
              <a:rPr lang="de-DE" dirty="0" smtClean="0"/>
              <a:t>für </a:t>
            </a:r>
            <a:r>
              <a:rPr lang="de-DE" dirty="0"/>
              <a:t>drei Tage z.B. folgende drei Themen:</a:t>
            </a:r>
          </a:p>
          <a:p>
            <a:pPr marL="365760" lvl="1" indent="0">
              <a:buNone/>
            </a:pPr>
            <a:r>
              <a:rPr lang="de-DE" dirty="0"/>
              <a:t>	Mode </a:t>
            </a:r>
          </a:p>
          <a:p>
            <a:pPr marL="365760" lvl="1" indent="0">
              <a:buNone/>
            </a:pPr>
            <a:r>
              <a:rPr lang="de-DE" dirty="0"/>
              <a:t>	Licht und Schatten</a:t>
            </a:r>
          </a:p>
          <a:p>
            <a:pPr marL="365760" lvl="1" indent="0">
              <a:buNone/>
            </a:pPr>
            <a:r>
              <a:rPr lang="de-DE" dirty="0"/>
              <a:t>	Essen und Trinken</a:t>
            </a:r>
          </a:p>
          <a:p>
            <a:pPr marL="365760" lvl="1" indent="0">
              <a:buNone/>
            </a:pPr>
            <a:endParaRPr lang="de-DE" dirty="0"/>
          </a:p>
          <a:p>
            <a:pPr marL="68580" indent="0">
              <a:buNone/>
            </a:pPr>
            <a:endParaRPr lang="de-DE" dirty="0"/>
          </a:p>
          <a:p>
            <a:pPr marL="0" indent="0">
              <a:buNone/>
            </a:pPr>
            <a:endParaRPr lang="de-DE" dirty="0"/>
          </a:p>
        </p:txBody>
      </p:sp>
    </p:spTree>
    <p:extLst>
      <p:ext uri="{BB962C8B-B14F-4D97-AF65-F5344CB8AC3E}">
        <p14:creationId xmlns:p14="http://schemas.microsoft.com/office/powerpoint/2010/main" val="39005485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490" y="1027664"/>
            <a:ext cx="7488950" cy="1143000"/>
          </a:xfrm>
        </p:spPr>
        <p:txBody>
          <a:bodyPr>
            <a:noAutofit/>
          </a:bodyPr>
          <a:lstStyle/>
          <a:p>
            <a:pPr algn="l"/>
            <a:r>
              <a:rPr lang="de-DE" dirty="0">
                <a:solidFill>
                  <a:schemeClr val="accent1">
                    <a:lumMod val="75000"/>
                  </a:schemeClr>
                </a:solidFill>
              </a:rPr>
              <a:t>Hinweise zur Aufgabenstellung</a:t>
            </a:r>
            <a:endParaRPr lang="de-DE" dirty="0">
              <a:solidFill>
                <a:schemeClr val="accent1">
                  <a:lumMod val="75000"/>
                </a:schemeClr>
              </a:solidFill>
              <a:hlinkClick r:id="rId2" action="ppaction://hlinkfile">
                <a:extLst>
                  <a:ext uri="{A12FA001-AC4F-418D-AE19-62706E023703}">
                    <ahyp:hlinkClr xmlns="" xmlns:ahyp="http://schemas.microsoft.com/office/drawing/2018/hyperlinkcolor" val="tx"/>
                  </a:ext>
                </a:extLst>
              </a:hlinkClick>
            </a:endParaRPr>
          </a:p>
        </p:txBody>
      </p:sp>
      <p:sp>
        <p:nvSpPr>
          <p:cNvPr id="3" name="Inhaltsplatzhalter 2"/>
          <p:cNvSpPr>
            <a:spLocks noGrp="1"/>
          </p:cNvSpPr>
          <p:nvPr>
            <p:ph idx="1"/>
          </p:nvPr>
        </p:nvSpPr>
        <p:spPr/>
        <p:txBody>
          <a:bodyPr>
            <a:normAutofit fontScale="77500" lnSpcReduction="20000"/>
          </a:bodyPr>
          <a:lstStyle/>
          <a:p>
            <a:pPr marL="0" indent="0">
              <a:buNone/>
            </a:pPr>
            <a:r>
              <a:rPr lang="de-DE" sz="2800" dirty="0"/>
              <a:t>Die Aufgabenarten der mündlichen Abiturprüfungen im Fach Kunst und Gestaltung stimmen mit den Aufgabenblöcken für die schriftliche Abiturprüfung überein. </a:t>
            </a:r>
          </a:p>
          <a:p>
            <a:pPr marL="0" indent="0">
              <a:buNone/>
            </a:pPr>
            <a:endParaRPr lang="de-DE" sz="2800" dirty="0"/>
          </a:p>
          <a:p>
            <a:pPr marL="0" indent="0">
              <a:buNone/>
            </a:pPr>
            <a:r>
              <a:rPr lang="de-DE" sz="2800" dirty="0"/>
              <a:t>Zur organisatorischen und inhaltlichen Planung des ersten Teils der mündlichen Prüfung entscheidet der Prüfling sich für einen praktischen (Block I/III) oder theoretischen Schwerpunkt (Block II/IV). </a:t>
            </a:r>
          </a:p>
          <a:p>
            <a:pPr marL="0" indent="0">
              <a:buNone/>
            </a:pPr>
            <a:endParaRPr lang="de-DE" sz="2800" dirty="0"/>
          </a:p>
          <a:p>
            <a:pPr marL="0" indent="0">
              <a:buNone/>
            </a:pPr>
            <a:r>
              <a:rPr lang="de-DE" sz="2000" dirty="0">
                <a:solidFill>
                  <a:schemeClr val="accent1">
                    <a:lumMod val="75000"/>
                  </a:schemeClr>
                </a:solidFill>
                <a:hlinkClick r:id="rId2" action="ppaction://hlinkfile">
                  <a:extLst>
                    <a:ext uri="{A12FA001-AC4F-418D-AE19-62706E023703}">
                      <ahyp:hlinkClr xmlns="" xmlns:ahyp="http://schemas.microsoft.com/office/drawing/2018/hyperlinkcolor" val="tx"/>
                    </a:ext>
                  </a:extLst>
                </a:hlinkClick>
              </a:rPr>
              <a:t>Quelle: Auszug aus dem Rahmenplan</a:t>
            </a:r>
          </a:p>
          <a:p>
            <a:pPr marL="0" indent="0">
              <a:buNone/>
            </a:pPr>
            <a:endParaRPr lang="de-DE" sz="2800" dirty="0"/>
          </a:p>
          <a:p>
            <a:pPr marL="0" indent="0">
              <a:buNone/>
            </a:pPr>
            <a:endParaRPr lang="de-DE" dirty="0"/>
          </a:p>
        </p:txBody>
      </p:sp>
    </p:spTree>
    <p:extLst>
      <p:ext uri="{BB962C8B-B14F-4D97-AF65-F5344CB8AC3E}">
        <p14:creationId xmlns:p14="http://schemas.microsoft.com/office/powerpoint/2010/main" val="3679452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Vorschlag </a:t>
            </a:r>
            <a:br>
              <a:rPr lang="de-DE" dirty="0"/>
            </a:br>
            <a:r>
              <a:rPr lang="de-DE" dirty="0"/>
              <a:t>Praktische Prüfung Block I- </a:t>
            </a:r>
            <a:r>
              <a:rPr lang="de-DE" sz="2700" dirty="0"/>
              <a:t>Prüfungsaufgabe </a:t>
            </a:r>
          </a:p>
        </p:txBody>
      </p:sp>
      <p:sp>
        <p:nvSpPr>
          <p:cNvPr id="3" name="Inhaltsplatzhalter 2"/>
          <p:cNvSpPr>
            <a:spLocks noGrp="1"/>
          </p:cNvSpPr>
          <p:nvPr>
            <p:ph idx="1"/>
          </p:nvPr>
        </p:nvSpPr>
        <p:spPr>
          <a:ln w="38100">
            <a:solidFill>
              <a:schemeClr val="accent1">
                <a:lumMod val="20000"/>
                <a:lumOff val="80000"/>
              </a:schemeClr>
            </a:solidFill>
          </a:ln>
        </p:spPr>
        <p:txBody>
          <a:bodyPr>
            <a:normAutofit fontScale="85000" lnSpcReduction="20000"/>
          </a:bodyPr>
          <a:lstStyle/>
          <a:p>
            <a:pPr marL="68580" indent="0">
              <a:buNone/>
            </a:pPr>
            <a:endParaRPr lang="de-DE" b="1" dirty="0"/>
          </a:p>
          <a:p>
            <a:pPr marL="68580" indent="0">
              <a:buNone/>
            </a:pPr>
            <a:r>
              <a:rPr lang="de-DE" b="1" dirty="0"/>
              <a:t>WAS UNS ANZIEHT</a:t>
            </a:r>
            <a:endParaRPr lang="de-DE" dirty="0"/>
          </a:p>
          <a:p>
            <a:pPr marL="68580" indent="0">
              <a:buNone/>
            </a:pPr>
            <a:endParaRPr lang="de-DE" dirty="0"/>
          </a:p>
          <a:p>
            <a:pPr marL="68580" lvl="0" indent="0">
              <a:buNone/>
            </a:pPr>
            <a:r>
              <a:rPr lang="de-DE" sz="1900" dirty="0"/>
              <a:t>Entwickeln Sie in Form von verbalen Ansätzen sowie kleinen grafischen und farbigen Skizzen erste Ideen. </a:t>
            </a:r>
          </a:p>
          <a:p>
            <a:pPr marL="68580" lvl="0" indent="0">
              <a:buNone/>
            </a:pPr>
            <a:endParaRPr lang="de-DE" sz="1900" dirty="0"/>
          </a:p>
          <a:p>
            <a:pPr marL="68580" indent="0">
              <a:buNone/>
            </a:pPr>
            <a:r>
              <a:rPr lang="de-DE" sz="1900" dirty="0"/>
              <a:t>Gestalten Sie eine Bildstudie zum Thema (Grafik, Malerei, Collage oder Mischtechnik). Auch eine mehrteilige Arbeit ist denkbar. </a:t>
            </a:r>
          </a:p>
          <a:p>
            <a:pPr marL="68580" indent="0">
              <a:buNone/>
            </a:pPr>
            <a:endParaRPr lang="de-DE" sz="1900" i="1" dirty="0"/>
          </a:p>
          <a:p>
            <a:pPr marL="68580" indent="0">
              <a:buNone/>
            </a:pPr>
            <a:r>
              <a:rPr lang="de-DE" sz="1900" i="1" dirty="0"/>
              <a:t>Präsentieren Sie Ihre bildnerischen Ergebnisse angemessen.</a:t>
            </a:r>
            <a:endParaRPr lang="de-DE" sz="1900" dirty="0"/>
          </a:p>
          <a:p>
            <a:pPr marL="68580" indent="0">
              <a:buNone/>
            </a:pPr>
            <a:r>
              <a:rPr lang="de-DE" sz="1900" dirty="0"/>
              <a:t> </a:t>
            </a:r>
          </a:p>
          <a:p>
            <a:pPr marL="68580" indent="0">
              <a:buNone/>
            </a:pPr>
            <a:r>
              <a:rPr lang="de-DE" sz="1900" dirty="0"/>
              <a:t>Erläutern Sie die Inhalt-Form-Beziehungen und die Konzeption Ihrer Arbeit in einem zusammenhängenden Vortrag  (10 min). Gehen Sie auch auf das Thema ein</a:t>
            </a:r>
            <a:r>
              <a:rPr lang="de-DE" dirty="0"/>
              <a:t>.  </a:t>
            </a:r>
          </a:p>
        </p:txBody>
      </p:sp>
    </p:spTree>
    <p:extLst>
      <p:ext uri="{BB962C8B-B14F-4D97-AF65-F5344CB8AC3E}">
        <p14:creationId xmlns:p14="http://schemas.microsoft.com/office/powerpoint/2010/main" val="1533473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Praktische Prüfung Block I - mündliche Prüfung Teil 1</a:t>
            </a:r>
          </a:p>
        </p:txBody>
      </p:sp>
      <p:sp>
        <p:nvSpPr>
          <p:cNvPr id="3" name="Inhaltsplatzhalter 2"/>
          <p:cNvSpPr>
            <a:spLocks noGrp="1"/>
          </p:cNvSpPr>
          <p:nvPr>
            <p:ph idx="1"/>
          </p:nvPr>
        </p:nvSpPr>
        <p:spPr>
          <a:xfrm>
            <a:off x="1043492" y="2420887"/>
            <a:ext cx="6777317" cy="2808313"/>
          </a:xfrm>
          <a:ln w="38100">
            <a:solidFill>
              <a:schemeClr val="accent1">
                <a:lumMod val="20000"/>
                <a:lumOff val="80000"/>
              </a:schemeClr>
            </a:solidFill>
          </a:ln>
        </p:spPr>
        <p:txBody>
          <a:bodyPr>
            <a:normAutofit lnSpcReduction="10000"/>
          </a:bodyPr>
          <a:lstStyle/>
          <a:p>
            <a:endParaRPr lang="de-DE" dirty="0"/>
          </a:p>
          <a:p>
            <a:pPr marL="68580" indent="0">
              <a:buNone/>
            </a:pPr>
            <a:r>
              <a:rPr lang="de-DE" dirty="0"/>
              <a:t>Präsentation des erarbeiteten Werkes:</a:t>
            </a:r>
          </a:p>
          <a:p>
            <a:pPr marL="68580" indent="0">
              <a:buNone/>
            </a:pPr>
            <a:r>
              <a:rPr lang="de-DE" dirty="0"/>
              <a:t>Erläutern Sie die Inhalt-Form-Beziehungen und die Konzeption Ihrer Arbeit in einem zusammenhängenden Vortrag  (10 min). Gehen Sie auch auf das Thema ein.  </a:t>
            </a:r>
          </a:p>
          <a:p>
            <a:pPr marL="68580" indent="0">
              <a:buNone/>
            </a:pPr>
            <a:r>
              <a:rPr lang="de-DE" dirty="0"/>
              <a:t> </a:t>
            </a:r>
          </a:p>
          <a:p>
            <a:endParaRPr lang="de-DE" dirty="0"/>
          </a:p>
        </p:txBody>
      </p:sp>
    </p:spTree>
    <p:extLst>
      <p:ext uri="{BB962C8B-B14F-4D97-AF65-F5344CB8AC3E}">
        <p14:creationId xmlns:p14="http://schemas.microsoft.com/office/powerpoint/2010/main" val="27869340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Hyperion">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0</TotalTime>
  <Words>768</Words>
  <Application>Microsoft Office PowerPoint</Application>
  <PresentationFormat>Bildschirmpräsentation (4:3)</PresentationFormat>
  <Paragraphs>140</Paragraphs>
  <Slides>13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13</vt:i4>
      </vt:variant>
    </vt:vector>
  </HeadingPairs>
  <TitlesOfParts>
    <vt:vector size="19" baseType="lpstr">
      <vt:lpstr>Arial</vt:lpstr>
      <vt:lpstr>Calibri</vt:lpstr>
      <vt:lpstr>Century Gothic</vt:lpstr>
      <vt:lpstr>Times New Roman</vt:lpstr>
      <vt:lpstr>Wingdings 2</vt:lpstr>
      <vt:lpstr>Austin</vt:lpstr>
      <vt:lpstr>PowerPoint-Präsentation</vt:lpstr>
      <vt:lpstr>Hinweise zum RPL für Sek II </vt:lpstr>
      <vt:lpstr>Hinweise zur mündlichen Prüfung </vt:lpstr>
      <vt:lpstr>Information zur Durchführung der Prüfung</vt:lpstr>
      <vt:lpstr>Ablauf eines Prüfungstages</vt:lpstr>
      <vt:lpstr>Besonderheiten für die praktische mündliche Prüfung: </vt:lpstr>
      <vt:lpstr>Hinweise zur Aufgabenstellung</vt:lpstr>
      <vt:lpstr>Vorschlag  Praktische Prüfung Block I- Prüfungsaufgabe </vt:lpstr>
      <vt:lpstr>Praktische Prüfung Block I - mündliche Prüfung Teil 1</vt:lpstr>
      <vt:lpstr>Praktische Prüfung Block I - mündliche Prüfung Teil 2</vt:lpstr>
      <vt:lpstr>Vorschlag  Praktische Prüfung Block III - Prüfungsaufgabe </vt:lpstr>
      <vt:lpstr>Praktische Prüfung Block III - mündliche Prüfung Teil 1</vt:lpstr>
      <vt:lpstr>Praktische Prüfung Block III - mündliche Prüfung Teil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Sodmann, Ines</dc:creator>
  <cp:lastModifiedBy>Sodmann, Ines</cp:lastModifiedBy>
  <cp:revision>36</cp:revision>
  <cp:lastPrinted>2020-03-11T11:50:59Z</cp:lastPrinted>
  <dcterms:created xsi:type="dcterms:W3CDTF">2020-03-02T10:51:46Z</dcterms:created>
  <dcterms:modified xsi:type="dcterms:W3CDTF">2025-03-07T17:10:15Z</dcterms:modified>
</cp:coreProperties>
</file>